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62"/>
  </p:notesMasterIdLst>
  <p:handoutMasterIdLst>
    <p:handoutMasterId r:id="rId63"/>
  </p:handoutMasterIdLst>
  <p:sldIdLst>
    <p:sldId id="264" r:id="rId2"/>
    <p:sldId id="265" r:id="rId3"/>
    <p:sldId id="313" r:id="rId4"/>
    <p:sldId id="315" r:id="rId5"/>
    <p:sldId id="316" r:id="rId6"/>
    <p:sldId id="317" r:id="rId7"/>
    <p:sldId id="318" r:id="rId8"/>
    <p:sldId id="319" r:id="rId9"/>
    <p:sldId id="320" r:id="rId10"/>
    <p:sldId id="321" r:id="rId11"/>
    <p:sldId id="322" r:id="rId12"/>
    <p:sldId id="323" r:id="rId13"/>
    <p:sldId id="324" r:id="rId14"/>
    <p:sldId id="325" r:id="rId15"/>
    <p:sldId id="326" r:id="rId16"/>
    <p:sldId id="327" r:id="rId17"/>
    <p:sldId id="328" r:id="rId18"/>
    <p:sldId id="329" r:id="rId19"/>
    <p:sldId id="330" r:id="rId20"/>
    <p:sldId id="331" r:id="rId21"/>
    <p:sldId id="332" r:id="rId22"/>
    <p:sldId id="333" r:id="rId23"/>
    <p:sldId id="334" r:id="rId24"/>
    <p:sldId id="335" r:id="rId25"/>
    <p:sldId id="336" r:id="rId26"/>
    <p:sldId id="337" r:id="rId27"/>
    <p:sldId id="338" r:id="rId28"/>
    <p:sldId id="339" r:id="rId29"/>
    <p:sldId id="307" r:id="rId30"/>
    <p:sldId id="309" r:id="rId31"/>
    <p:sldId id="314" r:id="rId32"/>
    <p:sldId id="341" r:id="rId33"/>
    <p:sldId id="340" r:id="rId34"/>
    <p:sldId id="342" r:id="rId35"/>
    <p:sldId id="343" r:id="rId36"/>
    <p:sldId id="344" r:id="rId37"/>
    <p:sldId id="345" r:id="rId38"/>
    <p:sldId id="346" r:id="rId39"/>
    <p:sldId id="347" r:id="rId40"/>
    <p:sldId id="348" r:id="rId41"/>
    <p:sldId id="349" r:id="rId42"/>
    <p:sldId id="350" r:id="rId43"/>
    <p:sldId id="351" r:id="rId44"/>
    <p:sldId id="352" r:id="rId45"/>
    <p:sldId id="353" r:id="rId46"/>
    <p:sldId id="354" r:id="rId47"/>
    <p:sldId id="355" r:id="rId48"/>
    <p:sldId id="356" r:id="rId49"/>
    <p:sldId id="357" r:id="rId50"/>
    <p:sldId id="358" r:id="rId51"/>
    <p:sldId id="359" r:id="rId52"/>
    <p:sldId id="360" r:id="rId53"/>
    <p:sldId id="361" r:id="rId54"/>
    <p:sldId id="362" r:id="rId55"/>
    <p:sldId id="363" r:id="rId56"/>
    <p:sldId id="364" r:id="rId57"/>
    <p:sldId id="306" r:id="rId58"/>
    <p:sldId id="310" r:id="rId59"/>
    <p:sldId id="311" r:id="rId60"/>
    <p:sldId id="312" r:id="rId61"/>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006298"/>
    <a:srgbClr val="FF6300"/>
    <a:srgbClr val="E9255F"/>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85" autoAdjust="0"/>
    <p:restoredTop sz="86464"/>
  </p:normalViewPr>
  <p:slideViewPr>
    <p:cSldViewPr snapToGrid="0" snapToObjects="1">
      <p:cViewPr varScale="1">
        <p:scale>
          <a:sx n="69" d="100"/>
          <a:sy n="69" d="100"/>
        </p:scale>
        <p:origin x="408" y="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7" d="100"/>
          <a:sy n="87" d="100"/>
        </p:scale>
        <p:origin x="3090"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8/2/2021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8/2/2021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br>
              <a:rPr lang="en-US" dirty="0"/>
            </a:br>
            <a:r>
              <a:rPr lang="en-US" dirty="0"/>
              <a:t>Briefly review with students the major concepts you will be covering during this class. There is one objective for every major A-head section of the chapter.</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a:p>
        </p:txBody>
      </p:sp>
    </p:spTree>
    <p:extLst>
      <p:ext uri="{BB962C8B-B14F-4D97-AF65-F5344CB8AC3E}">
        <p14:creationId xmlns:p14="http://schemas.microsoft.com/office/powerpoint/2010/main" val="973036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br>
              <a:rPr lang="en-US" dirty="0"/>
            </a:br>
            <a:r>
              <a:rPr lang="en-US" dirty="0"/>
              <a:t>Briefly review with students the major concepts you will be covering during this class. There is one objective for every major A-head section of the chapter.</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a:t>
            </a:fld>
            <a:endParaRPr lang="en-US"/>
          </a:p>
        </p:txBody>
      </p:sp>
    </p:spTree>
    <p:extLst>
      <p:ext uri="{BB962C8B-B14F-4D97-AF65-F5344CB8AC3E}">
        <p14:creationId xmlns:p14="http://schemas.microsoft.com/office/powerpoint/2010/main" val="2180510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29</a:t>
            </a:fld>
            <a:endParaRPr lang="en-US"/>
          </a:p>
        </p:txBody>
      </p:sp>
    </p:spTree>
    <p:extLst>
      <p:ext uri="{BB962C8B-B14F-4D97-AF65-F5344CB8AC3E}">
        <p14:creationId xmlns:p14="http://schemas.microsoft.com/office/powerpoint/2010/main" val="1890905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30</a:t>
            </a:fld>
            <a:endParaRPr lang="en-US"/>
          </a:p>
        </p:txBody>
      </p:sp>
    </p:spTree>
    <p:extLst>
      <p:ext uri="{BB962C8B-B14F-4D97-AF65-F5344CB8AC3E}">
        <p14:creationId xmlns:p14="http://schemas.microsoft.com/office/powerpoint/2010/main" val="383888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31</a:t>
            </a:fld>
            <a:endParaRPr lang="en-US"/>
          </a:p>
        </p:txBody>
      </p:sp>
    </p:spTree>
    <p:extLst>
      <p:ext uri="{BB962C8B-B14F-4D97-AF65-F5344CB8AC3E}">
        <p14:creationId xmlns:p14="http://schemas.microsoft.com/office/powerpoint/2010/main" val="2629031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Think, Pair, Share activity to encourage students to solve problems collaboratively and to apply the real-world skill of evaluating, modifying, and debugging code created by another programmer.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57</a:t>
            </a:fld>
            <a:endParaRPr lang="en-US"/>
          </a:p>
        </p:txBody>
      </p:sp>
    </p:spTree>
    <p:extLst>
      <p:ext uri="{BB962C8B-B14F-4D97-AF65-F5344CB8AC3E}">
        <p14:creationId xmlns:p14="http://schemas.microsoft.com/office/powerpoint/2010/main" val="3132628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58</a:t>
            </a:fld>
            <a:endParaRPr lang="en-US"/>
          </a:p>
        </p:txBody>
      </p:sp>
    </p:spTree>
    <p:extLst>
      <p:ext uri="{BB962C8B-B14F-4D97-AF65-F5344CB8AC3E}">
        <p14:creationId xmlns:p14="http://schemas.microsoft.com/office/powerpoint/2010/main" val="2370509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59</a:t>
            </a:fld>
            <a:endParaRPr lang="en-US"/>
          </a:p>
        </p:txBody>
      </p:sp>
    </p:spTree>
    <p:extLst>
      <p:ext uri="{BB962C8B-B14F-4D97-AF65-F5344CB8AC3E}">
        <p14:creationId xmlns:p14="http://schemas.microsoft.com/office/powerpoint/2010/main" val="1552028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Instructions: </a:t>
            </a:r>
            <a:br>
              <a:rPr lang="en-US" dirty="0"/>
            </a:br>
            <a:r>
              <a:rPr lang="en-US" dirty="0"/>
              <a:t>Reiterate the learning objectives for the lesson. Students should use this information to guide their studies and reinforcement of new concepts.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60</a:t>
            </a:fld>
            <a:endParaRPr lang="en-US"/>
          </a:p>
        </p:txBody>
      </p:sp>
    </p:spTree>
    <p:extLst>
      <p:ext uri="{BB962C8B-B14F-4D97-AF65-F5344CB8AC3E}">
        <p14:creationId xmlns:p14="http://schemas.microsoft.com/office/powerpoint/2010/main" val="36542323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0000"/>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000000"/>
              </a:buClr>
              <a:buSzTx/>
              <a:buFont typeface="Arial" charset="0"/>
              <a:buChar char="•"/>
              <a:tabLst/>
              <a:defRPr sz="2000" baseline="0">
                <a:solidFill>
                  <a:srgbClr val="000000"/>
                </a:solidFill>
              </a:defRPr>
            </a:lvl2pPr>
            <a:lvl3pPr marL="1143000" indent="-228600">
              <a:buClr>
                <a:srgbClr val="000000"/>
              </a:buClr>
              <a:buFont typeface="Arial" charset="0"/>
              <a:buChar char="•"/>
              <a:defRPr sz="2000">
                <a:solidFill>
                  <a:srgbClr val="000000"/>
                </a:solidFill>
              </a:defRPr>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1"/>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1"/>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2"/>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4754880" cy="4394200"/>
          </a:xfrm>
        </p:spPr>
        <p:txBody>
          <a:bodyPr>
            <a:normAutofit/>
          </a:bodyPr>
          <a:lstStyle>
            <a:lvl1pPr marL="342900" indent="-342900">
              <a:buClr>
                <a:srgbClr val="000000"/>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000000"/>
              </a:buClr>
              <a:buSzTx/>
              <a:buFont typeface="Arial" charset="0"/>
              <a:buChar char="•"/>
              <a:tabLst/>
              <a:defRPr sz="2000" baseline="0">
                <a:solidFill>
                  <a:srgbClr val="000000"/>
                </a:solidFill>
              </a:defRPr>
            </a:lvl2pPr>
            <a:lvl3pPr marL="1143000" indent="-228600">
              <a:buClr>
                <a:srgbClr val="000000"/>
              </a:buClr>
              <a:buFont typeface="Arial" charset="0"/>
              <a:buChar char="•"/>
              <a:defRPr sz="2000">
                <a:solidFill>
                  <a:srgbClr val="000000"/>
                </a:solidFill>
              </a:defRPr>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1"/>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1"/>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2"/>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
        <p:nvSpPr>
          <p:cNvPr id="6" name="Text Placeholder 11">
            <a:extLst>
              <a:ext uri="{FF2B5EF4-FFF2-40B4-BE49-F238E27FC236}">
                <a16:creationId xmlns:a16="http://schemas.microsoft.com/office/drawing/2014/main" id="{03C773AB-B188-B14D-9C76-A04F3BE065BB}"/>
              </a:ext>
            </a:extLst>
          </p:cNvPr>
          <p:cNvSpPr>
            <a:spLocks noGrp="1"/>
          </p:cNvSpPr>
          <p:nvPr>
            <p:ph type="body" sz="quarter" idx="18" hasCustomPrompt="1"/>
          </p:nvPr>
        </p:nvSpPr>
        <p:spPr>
          <a:xfrm>
            <a:off x="6096000" y="1638300"/>
            <a:ext cx="4754880" cy="4394200"/>
          </a:xfrm>
        </p:spPr>
        <p:txBody>
          <a:bodyPr>
            <a:normAutofit/>
          </a:bodyPr>
          <a:lstStyle>
            <a:lvl1pPr marL="342900" indent="-342900">
              <a:buClr>
                <a:srgbClr val="000000"/>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000000"/>
              </a:buClr>
              <a:buSzTx/>
              <a:buFont typeface="Arial" charset="0"/>
              <a:buChar char="•"/>
              <a:tabLst/>
              <a:defRPr sz="2000" baseline="0">
                <a:solidFill>
                  <a:srgbClr val="000000"/>
                </a:solidFill>
              </a:defRPr>
            </a:lvl2pPr>
            <a:lvl3pPr marL="1143000" indent="-228600">
              <a:buClr>
                <a:srgbClr val="000000"/>
              </a:buClr>
              <a:buFont typeface="Arial" charset="0"/>
              <a:buChar char="•"/>
              <a:defRPr sz="2000">
                <a:solidFill>
                  <a:srgbClr val="000000"/>
                </a:solidFill>
              </a:defRPr>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1"/>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1"/>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2"/>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Tree>
    <p:extLst>
      <p:ext uri="{BB962C8B-B14F-4D97-AF65-F5344CB8AC3E}">
        <p14:creationId xmlns:p14="http://schemas.microsoft.com/office/powerpoint/2010/main" val="10323440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0000"/>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a:t>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Carey/</a:t>
            </a:r>
            <a:r>
              <a:rPr lang="en-US" dirty="0" err="1"/>
              <a:t>Vodnik</a:t>
            </a:r>
            <a:r>
              <a:rPr lang="en-US" i="1" dirty="0"/>
              <a:t>, ]</a:t>
            </a:r>
            <a:r>
              <a:rPr lang="en-US" i="1" dirty="0" err="1"/>
              <a:t>avaScript</a:t>
            </a:r>
            <a:r>
              <a:rPr lang="en-US" i="1" dirty="0"/>
              <a:t> for Web Warriors,</a:t>
            </a:r>
            <a:r>
              <a:rPr lang="en-US" dirty="0"/>
              <a:t> 7th Edition. © 2022] Cengage. All Rights Reserved. May not be scanned, copied or duplicated, or posted to a publicly accessible website, in whole or in part.</a:t>
            </a:r>
          </a:p>
        </p:txBody>
      </p:sp>
      <p:pic>
        <p:nvPicPr>
          <p:cNvPr id="3" name="Picture 2">
            <a:extLst>
              <a:ext uri="{FF2B5EF4-FFF2-40B4-BE49-F238E27FC236}">
                <a16:creationId xmlns:a16="http://schemas.microsoft.com/office/drawing/2014/main" id="{CA62D82E-11E0-4350-A267-5E51CEAD22D5}"/>
              </a:ext>
            </a:extLst>
          </p:cNvPr>
          <p:cNvPicPr>
            <a:picLocks noChangeAspect="1"/>
          </p:cNvPicPr>
          <p:nvPr userDrawn="1"/>
        </p:nvPicPr>
        <p:blipFill>
          <a:blip r:embed="rId4"/>
          <a:stretch>
            <a:fillRect/>
          </a:stretch>
        </p:blipFill>
        <p:spPr>
          <a:xfrm>
            <a:off x="273262" y="136525"/>
            <a:ext cx="3346994" cy="4316342"/>
          </a:xfrm>
          <a:prstGeom prst="rect">
            <a:avLst/>
          </a:prstGeom>
        </p:spPr>
      </p:pic>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Sed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020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vel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Carey/</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Vodnik</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a:t>
            </a:r>
            <a:r>
              <a:rPr kumimoji="0" lang="en-US" sz="1400" b="0" i="1" u="none" strike="noStrike" kern="1200" cap="none" spc="0" normalizeH="0" baseline="0" noProof="0" dirty="0">
                <a:ln>
                  <a:noFill/>
                </a:ln>
                <a:solidFill>
                  <a:srgbClr val="004A78"/>
                </a:solidFill>
                <a:effectLst/>
                <a:uLnTx/>
                <a:uFillTx/>
                <a:latin typeface="arial" charset="0"/>
                <a:ea typeface="+mn-ea"/>
                <a:cs typeface="+mn-cs"/>
              </a:rPr>
              <a:t>JavaScript for Web Warriors</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Carey/</a:t>
            </a:r>
            <a:r>
              <a:rPr lang="en-US" dirty="0" err="1"/>
              <a:t>Vodnik</a:t>
            </a:r>
            <a:r>
              <a:rPr lang="en-US" dirty="0"/>
              <a:t>, </a:t>
            </a:r>
            <a:r>
              <a:rPr lang="en-US" i="1" dirty="0"/>
              <a:t>JavaScript for Web Warriors</a:t>
            </a:r>
            <a:r>
              <a:rPr lang="en-US" dirty="0"/>
              <a:t>, 7th Edition. © 2022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0" r:id="rId9"/>
    <p:sldLayoutId id="2147483723" r:id="rId10"/>
    <p:sldLayoutId id="2147483725" r:id="rId11"/>
    <p:sldLayoutId id="2147483724" r:id="rId12"/>
    <p:sldLayoutId id="2147483713" r:id="rId13"/>
    <p:sldLayoutId id="2147483717" r:id="rId14"/>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220430" y="2287954"/>
            <a:ext cx="6402684" cy="672105"/>
          </a:xfrm>
        </p:spPr>
        <p:txBody>
          <a:bodyPr/>
          <a:lstStyle/>
          <a:p>
            <a:r>
              <a:rPr lang="en-US" dirty="0"/>
              <a:t>JavaScript for Web Warriors, 7e</a:t>
            </a:r>
            <a:br>
              <a:rPr lang="en-US" dirty="0"/>
            </a:br>
            <a:br>
              <a:rPr lang="en-US" dirty="0"/>
            </a:br>
            <a:r>
              <a:rPr lang="en-US" dirty="0"/>
              <a:t>Chapter 8: Creating Customized Objects, Properties, and Methods</a:t>
            </a:r>
          </a:p>
        </p:txBody>
      </p:sp>
      <p:sp>
        <p:nvSpPr>
          <p:cNvPr id="8" name="Footer Placeholder 7"/>
          <p:cNvSpPr>
            <a:spLocks noGrp="1"/>
          </p:cNvSpPr>
          <p:nvPr>
            <p:ph type="ftr" sz="quarter" idx="3"/>
          </p:nvPr>
        </p:nvSpPr>
        <p:spPr/>
        <p:txBody>
          <a:bodyPr/>
          <a:lstStyle/>
          <a:p>
            <a:r>
              <a:rPr lang="en-US" dirty="0"/>
              <a:t>Carey/Vodnik</a:t>
            </a:r>
            <a:r>
              <a:rPr lang="en-US" i="1" dirty="0"/>
              <a:t>, JavaScript for Web Warriors,</a:t>
            </a:r>
            <a:r>
              <a:rPr lang="en-US" dirty="0"/>
              <a:t> 7th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607059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85FD3-C9FA-BE41-83C9-525D9B7C3740}"/>
              </a:ext>
            </a:extLst>
          </p:cNvPr>
          <p:cNvSpPr>
            <a:spLocks noGrp="1"/>
          </p:cNvSpPr>
          <p:nvPr>
            <p:ph type="title"/>
          </p:nvPr>
        </p:nvSpPr>
        <p:spPr/>
        <p:txBody>
          <a:bodyPr/>
          <a:lstStyle/>
          <a:p>
            <a:r>
              <a:rPr lang="en-US" dirty="0"/>
              <a:t>Creating an Object Literal (4 of 8)</a:t>
            </a:r>
          </a:p>
        </p:txBody>
      </p:sp>
      <p:pic>
        <p:nvPicPr>
          <p:cNvPr id="6" name="Picture Placeholder 5" descr="A code block with code for setting values for current Bank and current Bet. Program code. In the code, the words in the variable names are merged, and the code contains the following keywords: let. Line 1: let, card Images, equals, document, dot, query Selector All, left parenthesis, left double quotation mark, i m g, dot, card I m g, right double quotation mark, right parenthesis, semicolon. Line 2: Blank. Line 3: Forward slash, forward slash, Set the initial bank and bet values. Line 4: poker Game, dot, current Bank, equals, 500, semicolon. Line 5: poker Game, dot, current Bet, equals, 25, semicolon. Line 6: Blank. Line 7: Forward slash, forward slash, Display the current bank value. Line 8: bank Box, dot, value, equals, poker Game, dot, current Bank, semicolon. Line 9: Blank. Line 10: Forward slash, forward slash, Change the bet when the selection changes. Line 11: bet Selection, dot, on change, equals, function, left parenthesis, right parenthesis, left brace. Line 12, indented once: poker Game, dot, current Bet, equals, parse I n t, left parenthesis, this, dot, value, right parenthesis, semicolon. Line 13: Right brace. In line 4 of the above code, the size of the bank is set to 500 dollars. In line 5, the size of the bet is set to 25 dollars. In line 12, the current Bet variable is updated when the bet selection changes. In this line, the pares I n t function is used to change the selected text to a number.">
            <a:extLst>
              <a:ext uri="{FF2B5EF4-FFF2-40B4-BE49-F238E27FC236}">
                <a16:creationId xmlns:a16="http://schemas.microsoft.com/office/drawing/2014/main" id="{501E3E6C-F17D-F040-9791-A630018D0AC4}"/>
              </a:ext>
            </a:extLst>
          </p:cNvPr>
          <p:cNvPicPr>
            <a:picLocks noGrp="1" noChangeAspect="1"/>
          </p:cNvPicPr>
          <p:nvPr>
            <p:ph type="pic" sz="quarter" idx="10"/>
          </p:nvPr>
        </p:nvPicPr>
        <p:blipFill>
          <a:blip r:embed="rId2"/>
          <a:stretch>
            <a:fillRect/>
          </a:stretch>
        </p:blipFill>
        <p:spPr>
          <a:xfrm>
            <a:off x="731520" y="1619557"/>
            <a:ext cx="7647982" cy="3497914"/>
          </a:xfrm>
        </p:spPr>
      </p:pic>
      <p:sp>
        <p:nvSpPr>
          <p:cNvPr id="4" name="Text Placeholder 3">
            <a:extLst>
              <a:ext uri="{FF2B5EF4-FFF2-40B4-BE49-F238E27FC236}">
                <a16:creationId xmlns:a16="http://schemas.microsoft.com/office/drawing/2014/main" id="{9C8566DB-E17F-7445-8024-4F380AB021B7}"/>
              </a:ext>
            </a:extLst>
          </p:cNvPr>
          <p:cNvSpPr>
            <a:spLocks noGrp="1"/>
          </p:cNvSpPr>
          <p:nvPr>
            <p:ph type="body" sz="quarter" idx="11"/>
          </p:nvPr>
        </p:nvSpPr>
        <p:spPr>
          <a:xfrm>
            <a:off x="7478972" y="5206715"/>
            <a:ext cx="3976406" cy="672105"/>
          </a:xfrm>
        </p:spPr>
        <p:txBody>
          <a:bodyPr/>
          <a:lstStyle/>
          <a:p>
            <a:r>
              <a:rPr lang="en-US" dirty="0"/>
              <a:t>Figure 8-4 Setting values for </a:t>
            </a:r>
            <a:r>
              <a:rPr lang="en-US" dirty="0" err="1">
                <a:latin typeface="Courier New" panose="02070309020205020404" pitchFamily="49" charset="0"/>
                <a:cs typeface="Courier New" panose="02070309020205020404" pitchFamily="49" charset="0"/>
              </a:rPr>
              <a:t>currentBank</a:t>
            </a:r>
            <a:r>
              <a:rPr lang="en-US" dirty="0"/>
              <a:t> and </a:t>
            </a:r>
            <a:r>
              <a:rPr lang="en-US" dirty="0" err="1">
                <a:latin typeface="Courier New" panose="02070309020205020404" pitchFamily="49" charset="0"/>
                <a:cs typeface="Courier New" panose="02070309020205020404" pitchFamily="49" charset="0"/>
              </a:rPr>
              <a:t>currentBet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2927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F095E-460E-A14F-A1BC-F452EA1749A7}"/>
              </a:ext>
            </a:extLst>
          </p:cNvPr>
          <p:cNvSpPr>
            <a:spLocks noGrp="1"/>
          </p:cNvSpPr>
          <p:nvPr>
            <p:ph type="title"/>
          </p:nvPr>
        </p:nvSpPr>
        <p:spPr/>
        <p:txBody>
          <a:bodyPr/>
          <a:lstStyle/>
          <a:p>
            <a:r>
              <a:rPr lang="en-US" dirty="0"/>
              <a:t>Creating an Object Literal (5 of 8)</a:t>
            </a:r>
          </a:p>
        </p:txBody>
      </p:sp>
      <p:sp>
        <p:nvSpPr>
          <p:cNvPr id="3" name="Text Placeholder 2">
            <a:extLst>
              <a:ext uri="{FF2B5EF4-FFF2-40B4-BE49-F238E27FC236}">
                <a16:creationId xmlns:a16="http://schemas.microsoft.com/office/drawing/2014/main" id="{0AE62D31-787E-544A-8129-B4CA629B3BF0}"/>
              </a:ext>
            </a:extLst>
          </p:cNvPr>
          <p:cNvSpPr>
            <a:spLocks noGrp="1"/>
          </p:cNvSpPr>
          <p:nvPr>
            <p:ph type="body" sz="quarter" idx="17"/>
          </p:nvPr>
        </p:nvSpPr>
        <p:spPr/>
        <p:txBody>
          <a:bodyPr/>
          <a:lstStyle/>
          <a:p>
            <a:r>
              <a:rPr lang="en-US" dirty="0"/>
              <a:t>Creating a custom method</a:t>
            </a:r>
          </a:p>
          <a:p>
            <a:pPr lvl="1"/>
            <a:r>
              <a:rPr lang="en-US" dirty="0"/>
              <a:t>General syntax for adding a method to an object literal, where </a:t>
            </a:r>
            <a:r>
              <a:rPr lang="en-US" i="1" dirty="0">
                <a:latin typeface="Courier New" panose="02070309020205020404" pitchFamily="49" charset="0"/>
                <a:cs typeface="Courier New" panose="02070309020205020404" pitchFamily="49" charset="0"/>
              </a:rPr>
              <a:t>method</a:t>
            </a:r>
            <a:r>
              <a:rPr lang="en-US" dirty="0"/>
              <a:t> is the method name:</a:t>
            </a:r>
            <a:br>
              <a:rPr lang="en-US" dirty="0"/>
            </a:br>
            <a:r>
              <a:rPr lang="en-US" dirty="0">
                <a:latin typeface="Courier New" panose="02070309020205020404" pitchFamily="49" charset="0"/>
                <a:cs typeface="Courier New" panose="02070309020205020404" pitchFamily="49" charset="0"/>
              </a:rPr>
              <a:t>let </a:t>
            </a:r>
            <a:r>
              <a:rPr lang="en-US" i="1" dirty="0" err="1">
                <a:latin typeface="Courier New" panose="02070309020205020404" pitchFamily="49" charset="0"/>
                <a:cs typeface="Courier New" panose="02070309020205020404" pitchFamily="49" charset="0"/>
              </a:rPr>
              <a:t>objName</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method</a:t>
            </a:r>
            <a:r>
              <a:rPr lang="en-US" dirty="0">
                <a:latin typeface="Courier New" panose="02070309020205020404" pitchFamily="49" charset="0"/>
                <a:cs typeface="Courier New" panose="02070309020205020404" pitchFamily="49" charset="0"/>
              </a:rPr>
              <a:t>: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commands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pPr lvl="1"/>
            <a:r>
              <a:rPr lang="en-US" dirty="0"/>
              <a:t>Methods use the </a:t>
            </a:r>
            <a:r>
              <a:rPr lang="en-US" dirty="0">
                <a:latin typeface="Courier New" panose="02070309020205020404" pitchFamily="49" charset="0"/>
                <a:cs typeface="Courier New" panose="02070309020205020404" pitchFamily="49" charset="0"/>
              </a:rPr>
              <a:t>this</a:t>
            </a:r>
            <a:r>
              <a:rPr lang="en-US" dirty="0"/>
              <a:t> keyword to reference the current object, in this case the object itself</a:t>
            </a:r>
          </a:p>
          <a:p>
            <a:pPr lvl="1"/>
            <a:r>
              <a:rPr lang="en-US" dirty="0"/>
              <a:t>Custom methods are called the same way as methods for built-in objects</a:t>
            </a:r>
          </a:p>
        </p:txBody>
      </p:sp>
    </p:spTree>
    <p:extLst>
      <p:ext uri="{BB962C8B-B14F-4D97-AF65-F5344CB8AC3E}">
        <p14:creationId xmlns:p14="http://schemas.microsoft.com/office/powerpoint/2010/main" val="1088402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1D1A0-3AA7-8E44-8455-525D9CB98705}"/>
              </a:ext>
            </a:extLst>
          </p:cNvPr>
          <p:cNvSpPr>
            <a:spLocks noGrp="1"/>
          </p:cNvSpPr>
          <p:nvPr>
            <p:ph type="title"/>
          </p:nvPr>
        </p:nvSpPr>
        <p:spPr/>
        <p:txBody>
          <a:bodyPr/>
          <a:lstStyle/>
          <a:p>
            <a:r>
              <a:rPr lang="en-US" dirty="0"/>
              <a:t>Creating an Object Literal (6 of 8)</a:t>
            </a:r>
          </a:p>
        </p:txBody>
      </p:sp>
      <p:pic>
        <p:nvPicPr>
          <p:cNvPr id="6" name="Picture Placeholder 5" descr="A code block with code for creating the place Bet method. Program code. In the code, the words in the variable names are merged, and the code contains the following keywords: let, return. Line 1: let, poker Game, equals, left brace. Line 2, indented once: current Bank, colon, null, comma. Line 3, indented once: current Bet, colon, null, comma. Line 4, indented once: place Bet, colon, function, left parenthesis, right parenthesis, left brace. Line 5, indented twice: this, dot, current Bank, minus, equals, this, dot, current Bet, semicolon. Line 6, indented twice: return, this, dot, current Bank, semicolon. Line 7, indented once: Right brace. Line 8: Right brace, semicolon. Lines 2 and 3 in the above code contain the properties and methods that are separated by commas. Line 4 creates the place Bet method. Line 5 subtracts the bet from the bank value. Line 6 returns the updated bank value.">
            <a:extLst>
              <a:ext uri="{FF2B5EF4-FFF2-40B4-BE49-F238E27FC236}">
                <a16:creationId xmlns:a16="http://schemas.microsoft.com/office/drawing/2014/main" id="{8FBF0089-6CC6-BD49-8CBE-BC5AB48DCFC9}"/>
              </a:ext>
            </a:extLst>
          </p:cNvPr>
          <p:cNvPicPr>
            <a:picLocks noGrp="1" noChangeAspect="1"/>
          </p:cNvPicPr>
          <p:nvPr>
            <p:ph type="pic" sz="quarter" idx="10"/>
          </p:nvPr>
        </p:nvPicPr>
        <p:blipFill>
          <a:blip r:embed="rId2"/>
          <a:stretch>
            <a:fillRect/>
          </a:stretch>
        </p:blipFill>
        <p:spPr>
          <a:xfrm>
            <a:off x="731519" y="1619556"/>
            <a:ext cx="8864081" cy="3432129"/>
          </a:xfrm>
        </p:spPr>
      </p:pic>
      <p:sp>
        <p:nvSpPr>
          <p:cNvPr id="4" name="Text Placeholder 3">
            <a:extLst>
              <a:ext uri="{FF2B5EF4-FFF2-40B4-BE49-F238E27FC236}">
                <a16:creationId xmlns:a16="http://schemas.microsoft.com/office/drawing/2014/main" id="{506C88B0-B6A4-C343-8BAE-45E718D9C05D}"/>
              </a:ext>
            </a:extLst>
          </p:cNvPr>
          <p:cNvSpPr>
            <a:spLocks noGrp="1"/>
          </p:cNvSpPr>
          <p:nvPr>
            <p:ph type="body" sz="quarter" idx="11"/>
          </p:nvPr>
        </p:nvSpPr>
        <p:spPr>
          <a:xfrm>
            <a:off x="7478972" y="5206715"/>
            <a:ext cx="3976406" cy="672105"/>
          </a:xfrm>
        </p:spPr>
        <p:txBody>
          <a:bodyPr/>
          <a:lstStyle/>
          <a:p>
            <a:r>
              <a:rPr lang="en-US" dirty="0"/>
              <a:t>Figure 8-5 Creating the </a:t>
            </a:r>
            <a:r>
              <a:rPr lang="en-US" dirty="0" err="1">
                <a:latin typeface="Courier New" panose="02070309020205020404" pitchFamily="49" charset="0"/>
                <a:cs typeface="Courier New" panose="02070309020205020404" pitchFamily="49" charset="0"/>
              </a:rPr>
              <a:t>placeBet</a:t>
            </a:r>
            <a:r>
              <a:rPr lang="en-US" dirty="0">
                <a:latin typeface="Courier New" panose="02070309020205020404" pitchFamily="49" charset="0"/>
                <a:cs typeface="Courier New" panose="02070309020205020404" pitchFamily="49" charset="0"/>
              </a:rPr>
              <a:t>()</a:t>
            </a:r>
            <a:r>
              <a:rPr lang="en-US" dirty="0"/>
              <a:t> method</a:t>
            </a:r>
          </a:p>
        </p:txBody>
      </p:sp>
    </p:spTree>
    <p:extLst>
      <p:ext uri="{BB962C8B-B14F-4D97-AF65-F5344CB8AC3E}">
        <p14:creationId xmlns:p14="http://schemas.microsoft.com/office/powerpoint/2010/main" val="1275991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1D1A0-3AA7-8E44-8455-525D9CB98705}"/>
              </a:ext>
            </a:extLst>
          </p:cNvPr>
          <p:cNvSpPr>
            <a:spLocks noGrp="1"/>
          </p:cNvSpPr>
          <p:nvPr>
            <p:ph type="title"/>
          </p:nvPr>
        </p:nvSpPr>
        <p:spPr/>
        <p:txBody>
          <a:bodyPr/>
          <a:lstStyle/>
          <a:p>
            <a:r>
              <a:rPr lang="en-US" dirty="0"/>
              <a:t>Creating an Object Literal (7 of 8)</a:t>
            </a:r>
          </a:p>
        </p:txBody>
      </p:sp>
      <p:pic>
        <p:nvPicPr>
          <p:cNvPr id="6" name="Picture Placeholder 5" descr="A code block with code for applying the place Bet method. Program code. In the code, the words in the variable names are merged, and the code contains the following keywords: if, else. Line 1, indented once: deal Button, dot, add Event Listener, left parenthesis, left double quotation mark, click, right double quotation mark, comma, function, left parenthesis, right parenthesis, left brace. Line 2, indented once: if, left parenthesis, poker Game, dot, current Bank, right single angle bracket, equals, poker Game, dot, current Bet, right parenthesis, left brace. Line 3, indented 3 times: Forward slash, forward slash, Enable the Draw and Stand buttons after the intimal deal. Line 4, indented twice: deal Button, dot, disabled, equals true, semicolon, indented a few times, forward slash, forward slash, Turn off the Deal button. Line 5, indented twice: bet Selection, dot, disabled, equals, true, semicolon, indented a few times, forward slash, forward slash, Turn off the Bet Selection list. Line 6, indented twice: draw Button, dot, disabled, equals, false, semicolon, indented a few times, forward slash, forward slash, Turn on the Draw button. Line 7: indented twice; stand Button, dot, disabled, equals, false, semicolon, indented a few times, forward slash, forward slash, Turn on the Stand Button. Line 8, indented twice: status Box, dot, text Content, equals, left double quotation mark, right double quotation mark, semicolon, indented a few times, forward slash, forward slash, Erase any status messages. Line 9: Blank. Line 10, indented twice: Forward slash, forward slash, Reduce the bank by the size of the bet. Line 11, indented twice: bank Box, dot, value, equals, poker Game, dot, place Bet, left parenthesis, right parenthesis, semicolon. Line 12, indented once: Right brace, else, left brace. Line 13, indented twice: status Box, dot, text Content, equals, left double quotation mark, Insufficient Funds, right double quotation mark, semicolon. Line 14, indented once: Right brace. Line 15: Blank. Line 16: Right brace, right parenthesis, semicolon. Line 2 of the above code tests whether there are sufficient funds to cover the bet. If there are, then line 11 reduces the bank by the size of the bet. Otherwise, line 13, displays a warning message. ">
            <a:extLst>
              <a:ext uri="{FF2B5EF4-FFF2-40B4-BE49-F238E27FC236}">
                <a16:creationId xmlns:a16="http://schemas.microsoft.com/office/drawing/2014/main" id="{A0623EA8-3064-5E4A-8878-ABA2FA5CD2AC}"/>
              </a:ext>
            </a:extLst>
          </p:cNvPr>
          <p:cNvPicPr>
            <a:picLocks noGrp="1" noChangeAspect="1"/>
          </p:cNvPicPr>
          <p:nvPr>
            <p:ph type="pic" sz="quarter" idx="10"/>
          </p:nvPr>
        </p:nvPicPr>
        <p:blipFill>
          <a:blip r:embed="rId2"/>
          <a:stretch>
            <a:fillRect/>
          </a:stretch>
        </p:blipFill>
        <p:spPr>
          <a:xfrm>
            <a:off x="731520" y="1619556"/>
            <a:ext cx="9631964" cy="3477099"/>
          </a:xfrm>
        </p:spPr>
      </p:pic>
      <p:sp>
        <p:nvSpPr>
          <p:cNvPr id="4" name="Text Placeholder 3">
            <a:extLst>
              <a:ext uri="{FF2B5EF4-FFF2-40B4-BE49-F238E27FC236}">
                <a16:creationId xmlns:a16="http://schemas.microsoft.com/office/drawing/2014/main" id="{506C88B0-B6A4-C343-8BAE-45E718D9C05D}"/>
              </a:ext>
            </a:extLst>
          </p:cNvPr>
          <p:cNvSpPr>
            <a:spLocks noGrp="1"/>
          </p:cNvSpPr>
          <p:nvPr>
            <p:ph type="body" sz="quarter" idx="11"/>
          </p:nvPr>
        </p:nvSpPr>
        <p:spPr>
          <a:xfrm>
            <a:off x="7478972" y="5206715"/>
            <a:ext cx="3976406" cy="672105"/>
          </a:xfrm>
        </p:spPr>
        <p:txBody>
          <a:bodyPr/>
          <a:lstStyle/>
          <a:p>
            <a:r>
              <a:rPr lang="en-US" dirty="0"/>
              <a:t>Figure 8-6 Applying the </a:t>
            </a:r>
            <a:r>
              <a:rPr lang="en-US" dirty="0" err="1">
                <a:latin typeface="Courier New" panose="02070309020205020404" pitchFamily="49" charset="0"/>
                <a:cs typeface="Courier New" panose="02070309020205020404" pitchFamily="49" charset="0"/>
              </a:rPr>
              <a:t>placeBet</a:t>
            </a:r>
            <a:r>
              <a:rPr lang="en-US" dirty="0">
                <a:latin typeface="Courier New" panose="02070309020205020404" pitchFamily="49" charset="0"/>
                <a:cs typeface="Courier New" panose="02070309020205020404" pitchFamily="49" charset="0"/>
              </a:rPr>
              <a:t>()</a:t>
            </a:r>
            <a:r>
              <a:rPr lang="en-US" dirty="0"/>
              <a:t> method</a:t>
            </a:r>
          </a:p>
        </p:txBody>
      </p:sp>
    </p:spTree>
    <p:extLst>
      <p:ext uri="{BB962C8B-B14F-4D97-AF65-F5344CB8AC3E}">
        <p14:creationId xmlns:p14="http://schemas.microsoft.com/office/powerpoint/2010/main" val="1091224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CB339-AC26-D14F-B981-4CFA55415CA3}"/>
              </a:ext>
            </a:extLst>
          </p:cNvPr>
          <p:cNvSpPr>
            <a:spLocks noGrp="1"/>
          </p:cNvSpPr>
          <p:nvPr>
            <p:ph type="title"/>
          </p:nvPr>
        </p:nvSpPr>
        <p:spPr/>
        <p:txBody>
          <a:bodyPr/>
          <a:lstStyle/>
          <a:p>
            <a:r>
              <a:rPr lang="en-US" dirty="0"/>
              <a:t>Creating an Object Literal (8 of 8)</a:t>
            </a:r>
          </a:p>
        </p:txBody>
      </p:sp>
      <p:sp>
        <p:nvSpPr>
          <p:cNvPr id="3" name="Text Placeholder 2">
            <a:extLst>
              <a:ext uri="{FF2B5EF4-FFF2-40B4-BE49-F238E27FC236}">
                <a16:creationId xmlns:a16="http://schemas.microsoft.com/office/drawing/2014/main" id="{F01BED21-CAA0-AB45-BDF3-29EBC8C50271}"/>
              </a:ext>
            </a:extLst>
          </p:cNvPr>
          <p:cNvSpPr>
            <a:spLocks noGrp="1"/>
          </p:cNvSpPr>
          <p:nvPr>
            <p:ph type="body" sz="quarter" idx="17"/>
          </p:nvPr>
        </p:nvSpPr>
        <p:spPr/>
        <p:txBody>
          <a:bodyPr>
            <a:normAutofit/>
          </a:bodyPr>
          <a:lstStyle/>
          <a:p>
            <a:r>
              <a:rPr lang="en-US" dirty="0"/>
              <a:t>Creating an object with the </a:t>
            </a:r>
            <a:r>
              <a:rPr lang="en-US" dirty="0">
                <a:latin typeface="Courier New" panose="02070309020205020404" pitchFamily="49" charset="0"/>
                <a:cs typeface="Courier New" panose="02070309020205020404" pitchFamily="49" charset="0"/>
              </a:rPr>
              <a:t>new</a:t>
            </a:r>
            <a:r>
              <a:rPr lang="en-US" dirty="0"/>
              <a:t> operator</a:t>
            </a:r>
          </a:p>
          <a:p>
            <a:pPr lvl="1"/>
            <a:r>
              <a:rPr lang="en-US" dirty="0"/>
              <a:t>Alternate syntax for creating an object literal using the </a:t>
            </a:r>
            <a:r>
              <a:rPr lang="en-US" dirty="0">
                <a:latin typeface="Courier New" panose="02070309020205020404" pitchFamily="49" charset="0"/>
                <a:cs typeface="Courier New" panose="02070309020205020404" pitchFamily="49" charset="0"/>
              </a:rPr>
              <a:t>Object()</a:t>
            </a:r>
            <a:r>
              <a:rPr lang="en-US" dirty="0"/>
              <a:t> command:</a:t>
            </a:r>
            <a:br>
              <a:rPr lang="en-US" dirty="0"/>
            </a:br>
            <a:r>
              <a:rPr lang="en-US" dirty="0">
                <a:latin typeface="Courier New" panose="02070309020205020404" pitchFamily="49" charset="0"/>
                <a:cs typeface="Courier New" panose="02070309020205020404" pitchFamily="49" charset="0"/>
              </a:rPr>
              <a:t>let </a:t>
            </a:r>
            <a:r>
              <a:rPr lang="en-US" i="1" dirty="0" err="1">
                <a:latin typeface="Courier New" panose="02070309020205020404" pitchFamily="49" charset="0"/>
                <a:cs typeface="Courier New" panose="02070309020205020404" pitchFamily="49" charset="0"/>
              </a:rPr>
              <a:t>objName</a:t>
            </a:r>
            <a:r>
              <a:rPr lang="en-US" dirty="0">
                <a:latin typeface="Courier New" panose="02070309020205020404" pitchFamily="49" charset="0"/>
                <a:cs typeface="Courier New" panose="02070309020205020404" pitchFamily="49" charset="0"/>
              </a:rPr>
              <a:t> = new Object();</a:t>
            </a:r>
            <a:br>
              <a:rPr lang="en-US" dirty="0">
                <a:latin typeface="Courier New" panose="02070309020205020404" pitchFamily="49" charset="0"/>
                <a:cs typeface="Courier New" panose="02070309020205020404" pitchFamily="49" charset="0"/>
              </a:rPr>
            </a:br>
            <a:r>
              <a:rPr lang="en-US" i="1" dirty="0" err="1">
                <a:latin typeface="Courier New" panose="02070309020205020404" pitchFamily="49" charset="0"/>
                <a:cs typeface="Courier New" panose="02070309020205020404" pitchFamily="49" charset="0"/>
              </a:rPr>
              <a:t>objName</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property</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value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i="1" dirty="0" err="1">
                <a:latin typeface="Courier New" panose="02070309020205020404" pitchFamily="49" charset="0"/>
                <a:cs typeface="Courier New" panose="02070309020205020404" pitchFamily="49" charset="0"/>
              </a:rPr>
              <a:t>objName</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method</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commands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pPr lvl="1"/>
            <a:r>
              <a:rPr lang="en-US" dirty="0"/>
              <a:t>Sample code defining an object literal using the </a:t>
            </a:r>
            <a:r>
              <a:rPr lang="en-US" dirty="0">
                <a:latin typeface="Courier New" panose="02070309020205020404" pitchFamily="49" charset="0"/>
                <a:cs typeface="Courier New" panose="02070309020205020404" pitchFamily="49" charset="0"/>
              </a:rPr>
              <a:t>new Object()</a:t>
            </a:r>
            <a:r>
              <a:rPr lang="en-US" dirty="0"/>
              <a:t> operator:</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pokerGame</a:t>
            </a:r>
            <a:r>
              <a:rPr lang="en-US" dirty="0">
                <a:latin typeface="Courier New" panose="02070309020205020404" pitchFamily="49" charset="0"/>
                <a:cs typeface="Courier New" panose="02070309020205020404" pitchFamily="49" charset="0"/>
              </a:rPr>
              <a:t> = new Object();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pokerGame.currentBank</a:t>
            </a:r>
            <a:r>
              <a:rPr lang="en-US" dirty="0">
                <a:latin typeface="Courier New" panose="02070309020205020404" pitchFamily="49" charset="0"/>
                <a:cs typeface="Courier New" panose="02070309020205020404" pitchFamily="49" charset="0"/>
              </a:rPr>
              <a:t> = null;</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pokerGame.currentBet</a:t>
            </a:r>
            <a:r>
              <a:rPr lang="en-US" dirty="0">
                <a:latin typeface="Courier New" panose="02070309020205020404" pitchFamily="49" charset="0"/>
                <a:cs typeface="Courier New" panose="02070309020205020404" pitchFamily="49" charset="0"/>
              </a:rPr>
              <a:t> = null;</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pokerGame.placeBet</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this.currentBank</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this.currentBet</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this.currentBank</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59671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D008E-81E1-D546-B94A-86A295546419}"/>
              </a:ext>
            </a:extLst>
          </p:cNvPr>
          <p:cNvSpPr>
            <a:spLocks noGrp="1"/>
          </p:cNvSpPr>
          <p:nvPr>
            <p:ph type="title"/>
          </p:nvPr>
        </p:nvSpPr>
        <p:spPr/>
        <p:txBody>
          <a:bodyPr/>
          <a:lstStyle/>
          <a:p>
            <a:r>
              <a:rPr lang="en-US" dirty="0"/>
              <a:t>Working with Object Classes (1 of 10)</a:t>
            </a:r>
          </a:p>
        </p:txBody>
      </p:sp>
      <p:sp>
        <p:nvSpPr>
          <p:cNvPr id="3" name="Text Placeholder 2">
            <a:extLst>
              <a:ext uri="{FF2B5EF4-FFF2-40B4-BE49-F238E27FC236}">
                <a16:creationId xmlns:a16="http://schemas.microsoft.com/office/drawing/2014/main" id="{C0E8B0DE-6D02-164E-9B5F-1D66059759A4}"/>
              </a:ext>
            </a:extLst>
          </p:cNvPr>
          <p:cNvSpPr>
            <a:spLocks noGrp="1"/>
          </p:cNvSpPr>
          <p:nvPr>
            <p:ph type="body" sz="quarter" idx="17"/>
          </p:nvPr>
        </p:nvSpPr>
        <p:spPr/>
        <p:txBody>
          <a:bodyPr>
            <a:normAutofit fontScale="92500" lnSpcReduction="10000"/>
          </a:bodyPr>
          <a:lstStyle/>
          <a:p>
            <a:r>
              <a:rPr lang="en-US" dirty="0"/>
              <a:t>Understanding object classes</a:t>
            </a:r>
          </a:p>
          <a:p>
            <a:pPr lvl="1"/>
            <a:r>
              <a:rPr lang="en-US" dirty="0"/>
              <a:t>An </a:t>
            </a:r>
            <a:r>
              <a:rPr lang="en-US" b="1" dirty="0">
                <a:solidFill>
                  <a:srgbClr val="004A78"/>
                </a:solidFill>
              </a:rPr>
              <a:t>object class</a:t>
            </a:r>
            <a:r>
              <a:rPr lang="en-US" dirty="0"/>
              <a:t> acts as a template or blueprint for the creation of new objects all sharing a common collection of properties and methods</a:t>
            </a:r>
          </a:p>
          <a:p>
            <a:pPr lvl="1"/>
            <a:r>
              <a:rPr lang="en-US" dirty="0"/>
              <a:t>Each of these new objects is an </a:t>
            </a:r>
            <a:r>
              <a:rPr lang="en-US" b="1" dirty="0">
                <a:solidFill>
                  <a:srgbClr val="004A78"/>
                </a:solidFill>
              </a:rPr>
              <a:t>object instance </a:t>
            </a:r>
            <a:r>
              <a:rPr lang="en-US" dirty="0"/>
              <a:t>produced by </a:t>
            </a:r>
            <a:r>
              <a:rPr lang="en-US" b="1" dirty="0">
                <a:solidFill>
                  <a:srgbClr val="004A78"/>
                </a:solidFill>
              </a:rPr>
              <a:t>instantiating</a:t>
            </a:r>
            <a:r>
              <a:rPr lang="en-US" dirty="0"/>
              <a:t> a class</a:t>
            </a:r>
          </a:p>
          <a:p>
            <a:r>
              <a:rPr lang="en-US" dirty="0"/>
              <a:t>Object constructors and literals</a:t>
            </a:r>
          </a:p>
          <a:p>
            <a:pPr lvl="1"/>
            <a:r>
              <a:rPr lang="en-US" dirty="0"/>
              <a:t>Syntax for an </a:t>
            </a:r>
            <a:r>
              <a:rPr lang="en-US" b="1" dirty="0">
                <a:solidFill>
                  <a:srgbClr val="004A78"/>
                </a:solidFill>
              </a:rPr>
              <a:t>object constructor </a:t>
            </a:r>
            <a:r>
              <a:rPr lang="en-US" dirty="0"/>
              <a:t>that instantiates objects: </a:t>
            </a:r>
            <a:r>
              <a:rPr lang="en-US" dirty="0">
                <a:latin typeface="Courier New" panose="02070309020205020404" pitchFamily="49" charset="0"/>
                <a:cs typeface="Courier New" panose="02070309020205020404" pitchFamily="49" charset="0"/>
              </a:rPr>
              <a:t>new </a:t>
            </a:r>
            <a:r>
              <a:rPr lang="en-US" i="1" dirty="0">
                <a:latin typeface="Courier New" panose="02070309020205020404" pitchFamily="49" charset="0"/>
                <a:cs typeface="Courier New" panose="02070309020205020404" pitchFamily="49" charset="0"/>
              </a:rPr>
              <a:t>Class</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parameters</a:t>
            </a:r>
            <a:r>
              <a:rPr lang="en-US" dirty="0">
                <a:latin typeface="Courier New" panose="02070309020205020404" pitchFamily="49" charset="0"/>
                <a:cs typeface="Courier New" panose="02070309020205020404" pitchFamily="49" charset="0"/>
              </a:rPr>
              <a:t>)</a:t>
            </a:r>
          </a:p>
          <a:p>
            <a:r>
              <a:rPr lang="en-US" dirty="0"/>
              <a:t>Constructor functions</a:t>
            </a:r>
          </a:p>
          <a:p>
            <a:pPr lvl="1"/>
            <a:r>
              <a:rPr lang="en-US" dirty="0"/>
              <a:t>Syntax for a </a:t>
            </a:r>
            <a:r>
              <a:rPr lang="en-US" b="1" dirty="0">
                <a:solidFill>
                  <a:srgbClr val="004A78"/>
                </a:solidFill>
              </a:rPr>
              <a:t>constructor function</a:t>
            </a:r>
            <a:r>
              <a:rPr lang="en-US" dirty="0"/>
              <a:t>, which defines an object constructor:</a:t>
            </a:r>
            <a:br>
              <a:rPr lang="en-US" dirty="0"/>
            </a:br>
            <a:r>
              <a:rPr lang="en-US" dirty="0">
                <a:latin typeface="Courier New" panose="02070309020205020404" pitchFamily="49" charset="0"/>
                <a:cs typeface="Courier New" panose="02070309020205020404" pitchFamily="49" charset="0"/>
              </a:rPr>
              <a:t>function </a:t>
            </a:r>
            <a:r>
              <a:rPr lang="en-US" i="1" dirty="0">
                <a:latin typeface="Courier New" panose="02070309020205020404" pitchFamily="49" charset="0"/>
                <a:cs typeface="Courier New" panose="02070309020205020404" pitchFamily="49" charset="0"/>
              </a:rPr>
              <a:t>Class</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parameters</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this.</a:t>
            </a:r>
            <a:r>
              <a:rPr lang="en-US" i="1" dirty="0">
                <a:latin typeface="Courier New" panose="02070309020205020404" pitchFamily="49" charset="0"/>
                <a:cs typeface="Courier New" panose="02070309020205020404" pitchFamily="49" charset="0"/>
              </a:rPr>
              <a:t>prop1</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value1</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this.</a:t>
            </a:r>
            <a:r>
              <a:rPr lang="en-US" i="1" dirty="0">
                <a:latin typeface="Courier New" panose="02070309020205020404" pitchFamily="49" charset="0"/>
                <a:cs typeface="Courier New" panose="02070309020205020404" pitchFamily="49" charset="0"/>
              </a:rPr>
              <a:t>prop2</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value2</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this.</a:t>
            </a:r>
            <a:r>
              <a:rPr lang="en-US" i="1" dirty="0">
                <a:latin typeface="Courier New" panose="02070309020205020404" pitchFamily="49" charset="0"/>
                <a:cs typeface="Courier New" panose="02070309020205020404" pitchFamily="49" charset="0"/>
              </a:rPr>
              <a:t>method1</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function1</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this.</a:t>
            </a:r>
            <a:r>
              <a:rPr lang="en-US" i="1" dirty="0">
                <a:latin typeface="Courier New" panose="02070309020205020404" pitchFamily="49" charset="0"/>
                <a:cs typeface="Courier New" panose="02070309020205020404" pitchFamily="49" charset="0"/>
              </a:rPr>
              <a:t>method2</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function2</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3517805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BCEE3-9608-D24A-88A0-7DF3580DCCFD}"/>
              </a:ext>
            </a:extLst>
          </p:cNvPr>
          <p:cNvSpPr>
            <a:spLocks noGrp="1"/>
          </p:cNvSpPr>
          <p:nvPr>
            <p:ph type="title"/>
          </p:nvPr>
        </p:nvSpPr>
        <p:spPr/>
        <p:txBody>
          <a:bodyPr/>
          <a:lstStyle/>
          <a:p>
            <a:r>
              <a:rPr lang="en-US" dirty="0"/>
              <a:t>Working with Object Classes (2 of 10)</a:t>
            </a:r>
          </a:p>
        </p:txBody>
      </p:sp>
      <p:pic>
        <p:nvPicPr>
          <p:cNvPr id="6" name="Picture Placeholder 5" descr="A code block with code for creating the poker Card object class. Program code. In the code, the words in the variable names are merged, and the code contains the following keywords: function, this. Line 1: Forward slash, asterisk, Constructor function for poker cards, asterisk, forward slash. Line 2: function, poker Card, left parenthesis, card Suit, comma, card Rank, right parenthesis, left brace. Line 3, indented once: this, dot, suit, equals, card Suit, semicolon. Line 4, indented once: this, dot, rank, equals, card Rank, semicolon. Line 1 of the above code, contains the parameters for the poker Card object within parentheses. In line 3, the suit property contains the card suit. In line 4, the rank property contains the card rank.">
            <a:extLst>
              <a:ext uri="{FF2B5EF4-FFF2-40B4-BE49-F238E27FC236}">
                <a16:creationId xmlns:a16="http://schemas.microsoft.com/office/drawing/2014/main" id="{5578CF61-DE64-5448-8AFA-A71D9B010FBE}"/>
              </a:ext>
            </a:extLst>
          </p:cNvPr>
          <p:cNvPicPr>
            <a:picLocks noGrp="1" noChangeAspect="1"/>
          </p:cNvPicPr>
          <p:nvPr>
            <p:ph type="pic" sz="quarter" idx="10"/>
          </p:nvPr>
        </p:nvPicPr>
        <p:blipFill>
          <a:blip r:embed="rId2"/>
          <a:stretch>
            <a:fillRect/>
          </a:stretch>
        </p:blipFill>
        <p:spPr>
          <a:xfrm>
            <a:off x="731519" y="1619556"/>
            <a:ext cx="9746605" cy="3446971"/>
          </a:xfrm>
        </p:spPr>
      </p:pic>
      <p:sp>
        <p:nvSpPr>
          <p:cNvPr id="4" name="Text Placeholder 3">
            <a:extLst>
              <a:ext uri="{FF2B5EF4-FFF2-40B4-BE49-F238E27FC236}">
                <a16:creationId xmlns:a16="http://schemas.microsoft.com/office/drawing/2014/main" id="{8F0091DC-B499-AD4A-83B7-94BAEEA7B377}"/>
              </a:ext>
            </a:extLst>
          </p:cNvPr>
          <p:cNvSpPr>
            <a:spLocks noGrp="1"/>
          </p:cNvSpPr>
          <p:nvPr>
            <p:ph type="body" sz="quarter" idx="11"/>
          </p:nvPr>
        </p:nvSpPr>
        <p:spPr>
          <a:xfrm>
            <a:off x="7478972" y="5206714"/>
            <a:ext cx="3976406" cy="672106"/>
          </a:xfrm>
        </p:spPr>
        <p:txBody>
          <a:bodyPr/>
          <a:lstStyle/>
          <a:p>
            <a:r>
              <a:rPr lang="en-US" dirty="0"/>
              <a:t>Figure 8-8 Creating the </a:t>
            </a:r>
            <a:r>
              <a:rPr lang="en-US" dirty="0" err="1">
                <a:latin typeface="Courier New" panose="02070309020205020404" pitchFamily="49" charset="0"/>
                <a:cs typeface="Courier New" panose="02070309020205020404" pitchFamily="49" charset="0"/>
              </a:rPr>
              <a:t>pokerCard</a:t>
            </a:r>
            <a:r>
              <a:rPr lang="en-US" dirty="0"/>
              <a:t> object class</a:t>
            </a:r>
          </a:p>
        </p:txBody>
      </p:sp>
    </p:spTree>
    <p:extLst>
      <p:ext uri="{BB962C8B-B14F-4D97-AF65-F5344CB8AC3E}">
        <p14:creationId xmlns:p14="http://schemas.microsoft.com/office/powerpoint/2010/main" val="3394050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4F40D-C60F-F942-B91F-2327C2C33249}"/>
              </a:ext>
            </a:extLst>
          </p:cNvPr>
          <p:cNvSpPr>
            <a:spLocks noGrp="1"/>
          </p:cNvSpPr>
          <p:nvPr>
            <p:ph type="title"/>
          </p:nvPr>
        </p:nvSpPr>
        <p:spPr/>
        <p:txBody>
          <a:bodyPr/>
          <a:lstStyle/>
          <a:p>
            <a:r>
              <a:rPr lang="en-US" dirty="0"/>
              <a:t>Working with Object Classes (3 of 10)</a:t>
            </a:r>
          </a:p>
        </p:txBody>
      </p:sp>
      <p:sp>
        <p:nvSpPr>
          <p:cNvPr id="3" name="Text Placeholder 2">
            <a:extLst>
              <a:ext uri="{FF2B5EF4-FFF2-40B4-BE49-F238E27FC236}">
                <a16:creationId xmlns:a16="http://schemas.microsoft.com/office/drawing/2014/main" id="{C5899AFF-505E-314B-B1A6-61204339EE54}"/>
              </a:ext>
            </a:extLst>
          </p:cNvPr>
          <p:cNvSpPr>
            <a:spLocks noGrp="1"/>
          </p:cNvSpPr>
          <p:nvPr>
            <p:ph type="body" sz="quarter" idx="17"/>
          </p:nvPr>
        </p:nvSpPr>
        <p:spPr/>
        <p:txBody>
          <a:bodyPr/>
          <a:lstStyle/>
          <a:p>
            <a:r>
              <a:rPr lang="en-US" dirty="0"/>
              <a:t>Combining object classes</a:t>
            </a:r>
          </a:p>
          <a:p>
            <a:pPr lvl="1"/>
            <a:r>
              <a:rPr lang="en-US" dirty="0"/>
              <a:t>An object can include objects defined in other classes</a:t>
            </a:r>
          </a:p>
          <a:p>
            <a:pPr lvl="1"/>
            <a:r>
              <a:rPr lang="en-US" dirty="0"/>
              <a:t>For the poker game project, a nested </a:t>
            </a:r>
            <a:r>
              <a:rPr lang="en-US" dirty="0">
                <a:latin typeface="Courier New" panose="02070309020205020404" pitchFamily="49" charset="0"/>
                <a:cs typeface="Courier New" panose="02070309020205020404" pitchFamily="49" charset="0"/>
              </a:rPr>
              <a:t>for</a:t>
            </a:r>
            <a:r>
              <a:rPr lang="en-US" dirty="0"/>
              <a:t> loop is used to create an array of 52 </a:t>
            </a:r>
            <a:r>
              <a:rPr lang="en-US" dirty="0" err="1">
                <a:latin typeface="Courier New" panose="02070309020205020404" pitchFamily="49" charset="0"/>
                <a:cs typeface="Courier New" panose="02070309020205020404" pitchFamily="49" charset="0"/>
              </a:rPr>
              <a:t>pokerCard</a:t>
            </a:r>
            <a:r>
              <a:rPr lang="en-US" dirty="0"/>
              <a:t> objects that serves as the value for the </a:t>
            </a:r>
            <a:r>
              <a:rPr lang="en-US" dirty="0">
                <a:latin typeface="Courier New" panose="02070309020205020404" pitchFamily="49" charset="0"/>
                <a:cs typeface="Courier New" panose="02070309020205020404" pitchFamily="49" charset="0"/>
              </a:rPr>
              <a:t>cards</a:t>
            </a:r>
            <a:r>
              <a:rPr lang="en-US" dirty="0"/>
              <a:t> property of the </a:t>
            </a:r>
            <a:r>
              <a:rPr lang="en-US" dirty="0" err="1">
                <a:latin typeface="Courier New" panose="02070309020205020404" pitchFamily="49" charset="0"/>
                <a:cs typeface="Courier New" panose="02070309020205020404" pitchFamily="49" charset="0"/>
              </a:rPr>
              <a:t>pokerDeck</a:t>
            </a:r>
            <a:r>
              <a:rPr lang="en-US" dirty="0"/>
              <a:t> object class</a:t>
            </a:r>
          </a:p>
          <a:p>
            <a:pPr lvl="1"/>
            <a:r>
              <a:rPr lang="en-US" dirty="0"/>
              <a:t>A </a:t>
            </a:r>
            <a:r>
              <a:rPr lang="en-US" dirty="0">
                <a:latin typeface="Courier New" panose="02070309020205020404" pitchFamily="49" charset="0"/>
                <a:cs typeface="Courier New" panose="02070309020205020404" pitchFamily="49" charset="0"/>
              </a:rPr>
              <a:t>shuffle()</a:t>
            </a:r>
            <a:r>
              <a:rPr lang="en-US" dirty="0"/>
              <a:t> method is added to the </a:t>
            </a:r>
            <a:r>
              <a:rPr lang="en-US" dirty="0" err="1">
                <a:latin typeface="Courier New" panose="02070309020205020404" pitchFamily="49" charset="0"/>
                <a:cs typeface="Courier New" panose="02070309020205020404" pitchFamily="49" charset="0"/>
              </a:rPr>
              <a:t>pokerDeck</a:t>
            </a:r>
            <a:r>
              <a:rPr lang="en-US" dirty="0"/>
              <a:t> object class to randomize the order of </a:t>
            </a:r>
            <a:r>
              <a:rPr lang="en-US" dirty="0" err="1">
                <a:latin typeface="Courier New" panose="02070309020205020404" pitchFamily="49" charset="0"/>
                <a:cs typeface="Courier New" panose="02070309020205020404" pitchFamily="49" charset="0"/>
              </a:rPr>
              <a:t>pokerCard</a:t>
            </a:r>
            <a:r>
              <a:rPr lang="en-US" dirty="0"/>
              <a:t> objects in the </a:t>
            </a:r>
            <a:r>
              <a:rPr lang="en-US" dirty="0">
                <a:latin typeface="Courier New" panose="02070309020205020404" pitchFamily="49" charset="0"/>
                <a:cs typeface="Courier New" panose="02070309020205020404" pitchFamily="49" charset="0"/>
              </a:rPr>
              <a:t>cards</a:t>
            </a:r>
            <a:r>
              <a:rPr lang="en-US" dirty="0"/>
              <a:t> array</a:t>
            </a:r>
          </a:p>
          <a:p>
            <a:pPr lvl="1"/>
            <a:r>
              <a:rPr lang="en-US" dirty="0"/>
              <a:t>A </a:t>
            </a:r>
            <a:r>
              <a:rPr lang="en-US" dirty="0" err="1">
                <a:latin typeface="Courier New" panose="02070309020205020404" pitchFamily="49" charset="0"/>
                <a:cs typeface="Courier New" panose="02070309020205020404" pitchFamily="49" charset="0"/>
              </a:rPr>
              <a:t>pokerHand</a:t>
            </a:r>
            <a:r>
              <a:rPr lang="en-US" dirty="0"/>
              <a:t> object class is created</a:t>
            </a:r>
          </a:p>
          <a:p>
            <a:pPr lvl="1"/>
            <a:r>
              <a:rPr lang="en-US" dirty="0"/>
              <a:t>A </a:t>
            </a:r>
            <a:r>
              <a:rPr lang="en-US" dirty="0" err="1">
                <a:latin typeface="Courier New" panose="02070309020205020404" pitchFamily="49" charset="0"/>
                <a:cs typeface="Courier New" panose="02070309020205020404" pitchFamily="49" charset="0"/>
              </a:rPr>
              <a:t>dealTo</a:t>
            </a:r>
            <a:r>
              <a:rPr lang="en-US" dirty="0">
                <a:latin typeface="Courier New" panose="02070309020205020404" pitchFamily="49" charset="0"/>
                <a:cs typeface="Courier New" panose="02070309020205020404" pitchFamily="49" charset="0"/>
              </a:rPr>
              <a:t>()</a:t>
            </a:r>
            <a:r>
              <a:rPr lang="en-US" dirty="0"/>
              <a:t> method that removes items from the </a:t>
            </a:r>
            <a:r>
              <a:rPr lang="en-US" dirty="0" err="1">
                <a:latin typeface="Courier New" panose="02070309020205020404" pitchFamily="49" charset="0"/>
                <a:cs typeface="Courier New" panose="02070309020205020404" pitchFamily="49" charset="0"/>
              </a:rPr>
              <a:t>pokerDeck.cards</a:t>
            </a:r>
            <a:r>
              <a:rPr lang="en-US" dirty="0"/>
              <a:t> array and assigns them as an array value to the </a:t>
            </a:r>
            <a:r>
              <a:rPr lang="en-US" dirty="0" err="1">
                <a:latin typeface="Courier New" panose="02070309020205020404" pitchFamily="49" charset="0"/>
                <a:cs typeface="Courier New" panose="02070309020205020404" pitchFamily="49" charset="0"/>
              </a:rPr>
              <a:t>pokerHand.cards</a:t>
            </a:r>
            <a:r>
              <a:rPr lang="en-US" dirty="0"/>
              <a:t> property is added to the </a:t>
            </a:r>
            <a:r>
              <a:rPr lang="en-US" dirty="0" err="1">
                <a:latin typeface="Courier New" panose="02070309020205020404" pitchFamily="49" charset="0"/>
                <a:cs typeface="Courier New" panose="02070309020205020404" pitchFamily="49" charset="0"/>
              </a:rPr>
              <a:t>pokerDeck</a:t>
            </a:r>
            <a:r>
              <a:rPr lang="en-US" dirty="0"/>
              <a:t> object class</a:t>
            </a:r>
          </a:p>
        </p:txBody>
      </p:sp>
    </p:spTree>
    <p:extLst>
      <p:ext uri="{BB962C8B-B14F-4D97-AF65-F5344CB8AC3E}">
        <p14:creationId xmlns:p14="http://schemas.microsoft.com/office/powerpoint/2010/main" val="2569008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(4 of 10)</a:t>
            </a:r>
          </a:p>
        </p:txBody>
      </p:sp>
      <p:pic>
        <p:nvPicPr>
          <p:cNvPr id="6" name="Picture Placeholder 5" descr="A code block with code for creating the poker Deck object class. Program code. In the code, the words in the variable names are merged, and the code contains the following keywords: function, let, for, this. Line 1: Forward slash, asterisk, Constructor function for poker decks, asterisk, forward slash. Line 2: function, poker Deck, left parenthesis, right parenthesis, left brace. Line 3, indented once: Forward slash, forward slash, Lists the suits and ranks. Line 4, indented once: let, suits, equals, left bracket, left double quotation mark, clubs, right double quotation mark, comma, left double quotation mark, diamonds, right double quotation mark, comma, left double quotation mark, hearts, right double quotation mark, comma, left double quotation mark, spades, right double quotation mark, right bracket, semicolon. Line 5, indented once: let, ranks, equals, left bracket, left double quotation mark, 2, right double quotation mark, comma, left double quotation mark, 3, right double quotation mark, comma, left double quotation mark, 4, right double quotation mark, comma, left double quotation mark, 5, right double quotation mark, comma, left double quotation mark, 6, right double quotation mark, comma, left double quotation mark, 7, right double quotation mark, comma, left double quotation mark, 8, right double quotation mark, comma, left double quotation mark, 9, right double quotation mark, comma. Line 6, indented a few times: left double quotation mark, 10, right double quotation mark, comma, left double quotation mark, jack, right double quotation mark, comma, left double quotation mark, queen, right double quotation mark, comma, left double quotation mark, king, right double quotation mark, comma, left double quotation mark, ace, right double quotation mark, right bracket, semicolon. Line 7, indented once: this, dot, cards, equals, left bracket, right bracket, semicolon. Line 8: Blank. Line 9, indented once: Forward slash, forward slash, Add a card for each combination of suit and rank. Line 10, indented once: for, left parenthesis, let, i, equals, 0, semicolon, i, less than 4, semicolon, i, plus, plus, right parenthesis, left brace. Line 11, indented twice: for, left parenthesis, let, j, equals, 0, semicolon, j, less than 13, semicolon, j, plus, plus, right parenthesis, left brace. Line 12, indented 3 times: Forward slash, forward slash, Adda poker Card object. Line 13, indented 3 times: this, dot, cards, dot, push, left parenthesis, new, poker Card, left parenthesis, suits, left bracket, i, right bracket, comma, ranks, left bracket, j, right bracket, right parenthesis, right parenthesis, semicolon. Line 14, indented twice: Right brace. Line 15, indented once: Right brace. Line 15, Right brace, semicolon. Lines 3 to 5 in the above code have the arrays containing all possible card suits and ranks. Line 7 contains the array for poker Card objects. Line 11 iterates through each combination of suit and rank. Line 13 adds a new poker Card object to the cards array for each suit and rank. The push method is used in this line to add the new card to the end of the cards array.">
            <a:extLst>
              <a:ext uri="{FF2B5EF4-FFF2-40B4-BE49-F238E27FC236}">
                <a16:creationId xmlns:a16="http://schemas.microsoft.com/office/drawing/2014/main" id="{B1D382E4-2B7E-8D46-818E-21EC5CCF5B76}"/>
              </a:ext>
            </a:extLst>
          </p:cNvPr>
          <p:cNvPicPr>
            <a:picLocks noGrp="1" noChangeAspect="1"/>
          </p:cNvPicPr>
          <p:nvPr>
            <p:ph type="pic" sz="quarter" idx="10"/>
          </p:nvPr>
        </p:nvPicPr>
        <p:blipFill>
          <a:blip r:embed="rId2"/>
          <a:stretch>
            <a:fillRect/>
          </a:stretch>
        </p:blipFill>
        <p:spPr>
          <a:xfrm>
            <a:off x="731520" y="1619556"/>
            <a:ext cx="7692952" cy="3511233"/>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a:xfrm>
            <a:off x="7478972" y="5206715"/>
            <a:ext cx="3976406" cy="672105"/>
          </a:xfrm>
        </p:spPr>
        <p:txBody>
          <a:bodyPr/>
          <a:lstStyle/>
          <a:p>
            <a:r>
              <a:rPr lang="en-US" dirty="0"/>
              <a:t>Figure 8-9 Creating the </a:t>
            </a:r>
            <a:r>
              <a:rPr lang="en-US" dirty="0" err="1">
                <a:latin typeface="Courier New" panose="02070309020205020404" pitchFamily="49" charset="0"/>
                <a:cs typeface="Courier New" panose="02070309020205020404" pitchFamily="49" charset="0"/>
              </a:rPr>
              <a:t>pokerDeck</a:t>
            </a:r>
            <a:r>
              <a:rPr lang="en-US" dirty="0"/>
              <a:t> object class</a:t>
            </a:r>
          </a:p>
        </p:txBody>
      </p:sp>
    </p:spTree>
    <p:extLst>
      <p:ext uri="{BB962C8B-B14F-4D97-AF65-F5344CB8AC3E}">
        <p14:creationId xmlns:p14="http://schemas.microsoft.com/office/powerpoint/2010/main" val="20817182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(5 of 10)</a:t>
            </a:r>
          </a:p>
        </p:txBody>
      </p:sp>
      <p:pic>
        <p:nvPicPr>
          <p:cNvPr id="6" name="Picture Placeholder 5" descr="A code block with code for creating the shuffle method. Program code. In the code, the words in the variable names are merged, and the code contains the following keywords: return, this. Line 1, indented 3 times: Forward slash, forward slash, Add a poker Card object. Line 2, indented 3 times: this, dot, cards, dot, push, left parenthesis, new, poker Card, left parenthesis, suits, left bracket, i, right bracket, comma, ranks, left bracket, j, right bracket, right parenthesis, right parenthesis, semicolon. Line 3, indented twice: Right brace. Line 4, indented once: Right brace. Line 5: Blank. Line 6, indented once: Forward slash, forward slash, Method to randomly sort the cards in the deck. Line 7, indented once: this, dot, shuffle, equals, function, left parenthesis, right parenthesis, left brace. Line 8, indented twice: this, dot, cards, dot, sort, left parenthesis, function, left parenthesis, right parenthesis, left brace. Line 9, indented 3 times: return, 0.5, minus, Math, dot, random, left parenthesis, right parenthesis, semicolon. Line 10, indented twice: Right brace, right parenthesis, semicolon. Line 11, indented once: Right brace, semicolon. Line 12: Blank. Line 13. Right brace, semicolon. Line 7 of the above code defines the shuffle method of the poker Deck object class. Lines 8 and 9 have the compare function that returns a random number between minus 0.5 and 0.5.">
            <a:extLst>
              <a:ext uri="{FF2B5EF4-FFF2-40B4-BE49-F238E27FC236}">
                <a16:creationId xmlns:a16="http://schemas.microsoft.com/office/drawing/2014/main" id="{2628D897-F810-CB43-93B2-7007AF5CE655}"/>
              </a:ext>
            </a:extLst>
          </p:cNvPr>
          <p:cNvPicPr>
            <a:picLocks noGrp="1" noChangeAspect="1"/>
          </p:cNvPicPr>
          <p:nvPr>
            <p:ph type="pic" sz="quarter" idx="10"/>
          </p:nvPr>
        </p:nvPicPr>
        <p:blipFill>
          <a:blip r:embed="rId2"/>
          <a:stretch>
            <a:fillRect/>
          </a:stretch>
        </p:blipFill>
        <p:spPr>
          <a:xfrm>
            <a:off x="731520" y="1619556"/>
            <a:ext cx="10046408" cy="3449519"/>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a:xfrm>
            <a:off x="1297577" y="5206715"/>
            <a:ext cx="7689669" cy="672105"/>
          </a:xfrm>
        </p:spPr>
        <p:txBody>
          <a:bodyPr/>
          <a:lstStyle/>
          <a:p>
            <a:r>
              <a:rPr lang="en-US" dirty="0"/>
              <a:t>Figure 8-10 Creating the </a:t>
            </a:r>
            <a:r>
              <a:rPr lang="en-US" dirty="0">
                <a:latin typeface="Courier New" panose="02070309020205020404" pitchFamily="49" charset="0"/>
                <a:cs typeface="Courier New" panose="02070309020205020404" pitchFamily="49" charset="0"/>
              </a:rPr>
              <a:t>shuffle()</a:t>
            </a:r>
            <a:r>
              <a:rPr lang="en-US" dirty="0"/>
              <a:t> method</a:t>
            </a:r>
          </a:p>
        </p:txBody>
      </p:sp>
    </p:spTree>
    <p:extLst>
      <p:ext uri="{BB962C8B-B14F-4D97-AF65-F5344CB8AC3E}">
        <p14:creationId xmlns:p14="http://schemas.microsoft.com/office/powerpoint/2010/main" val="2133531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Chapter Objectives (1 of 2)</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p:txBody>
          <a:bodyPr>
            <a:normAutofit/>
          </a:bodyPr>
          <a:lstStyle/>
          <a:p>
            <a:pPr marL="0" indent="0">
              <a:buNone/>
            </a:pPr>
            <a:r>
              <a:rPr lang="en-US" dirty="0"/>
              <a:t>By the end of this chapter, you should be able to:</a:t>
            </a:r>
            <a:br>
              <a:rPr lang="en-US" dirty="0"/>
            </a:br>
            <a:endParaRPr lang="en-US" dirty="0"/>
          </a:p>
          <a:p>
            <a:pPr>
              <a:spcAft>
                <a:spcPts val="1200"/>
              </a:spcAft>
            </a:pPr>
            <a:r>
              <a:rPr lang="en-US" dirty="0"/>
              <a:t>Describe the fundamentals of object-oriented programming.</a:t>
            </a:r>
          </a:p>
          <a:p>
            <a:pPr>
              <a:spcAft>
                <a:spcPts val="1200"/>
              </a:spcAft>
            </a:pPr>
            <a:r>
              <a:rPr lang="en-US" dirty="0"/>
              <a:t>Create an object literal.</a:t>
            </a:r>
          </a:p>
          <a:p>
            <a:pPr>
              <a:spcAft>
                <a:spcPts val="1200"/>
              </a:spcAft>
            </a:pPr>
            <a:r>
              <a:rPr lang="en-US" dirty="0"/>
              <a:t>Define a method for a customized object.</a:t>
            </a:r>
          </a:p>
          <a:p>
            <a:pPr>
              <a:spcAft>
                <a:spcPts val="1200"/>
              </a:spcAft>
            </a:pPr>
            <a:r>
              <a:rPr lang="en-US" dirty="0"/>
              <a:t>Apply a method to an object class using a prototype.</a:t>
            </a:r>
          </a:p>
        </p:txBody>
      </p:sp>
    </p:spTree>
    <p:extLst>
      <p:ext uri="{BB962C8B-B14F-4D97-AF65-F5344CB8AC3E}">
        <p14:creationId xmlns:p14="http://schemas.microsoft.com/office/powerpoint/2010/main" val="3536948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(6 of 10)</a:t>
            </a:r>
          </a:p>
        </p:txBody>
      </p:sp>
      <p:pic>
        <p:nvPicPr>
          <p:cNvPr id="6" name="Picture Placeholder 5" descr="A code block with code for creating an instance of the poker Deck object class. Program code. In the code, the words in the variable names are merged, and the code contains the following keywords: let. Line 1: poker Game, dot, current Bet, equals, 25, semicolon. Line 2: Blank. Line 3: Forward slash, forward slash, Create a deck of shuffled cards. Line 4: let, my Deck, equals, new poker Deck, left parenthesis, right parenthesis, semicolon. Line 5: my Deck, dot, shuffle, left parenthesis, right parenthesis, semicolon.">
            <a:extLst>
              <a:ext uri="{FF2B5EF4-FFF2-40B4-BE49-F238E27FC236}">
                <a16:creationId xmlns:a16="http://schemas.microsoft.com/office/drawing/2014/main" id="{F57BB4DB-CBC1-B344-AFB9-977D9C331638}"/>
              </a:ext>
            </a:extLst>
          </p:cNvPr>
          <p:cNvPicPr>
            <a:picLocks noGrp="1" noChangeAspect="1"/>
          </p:cNvPicPr>
          <p:nvPr>
            <p:ph type="pic" sz="quarter" idx="10"/>
          </p:nvPr>
        </p:nvPicPr>
        <p:blipFill>
          <a:blip r:embed="rId2"/>
          <a:stretch>
            <a:fillRect/>
          </a:stretch>
        </p:blipFill>
        <p:spPr>
          <a:xfrm>
            <a:off x="731519" y="1619557"/>
            <a:ext cx="6747453" cy="1903984"/>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a:xfrm>
            <a:off x="731520" y="4070657"/>
            <a:ext cx="6958150" cy="1808163"/>
          </a:xfrm>
        </p:spPr>
        <p:txBody>
          <a:bodyPr/>
          <a:lstStyle/>
          <a:p>
            <a:r>
              <a:rPr lang="en-US" dirty="0"/>
              <a:t>Figure 8-11 Creating an instance of the </a:t>
            </a:r>
            <a:r>
              <a:rPr lang="en-US" dirty="0" err="1">
                <a:latin typeface="Courier New" panose="02070309020205020404" pitchFamily="49" charset="0"/>
                <a:cs typeface="Courier New" panose="02070309020205020404" pitchFamily="49" charset="0"/>
              </a:rPr>
              <a:t>pokerDeck</a:t>
            </a:r>
            <a:r>
              <a:rPr lang="en-US" dirty="0"/>
              <a:t> object class</a:t>
            </a:r>
          </a:p>
        </p:txBody>
      </p:sp>
    </p:spTree>
    <p:extLst>
      <p:ext uri="{BB962C8B-B14F-4D97-AF65-F5344CB8AC3E}">
        <p14:creationId xmlns:p14="http://schemas.microsoft.com/office/powerpoint/2010/main" val="660295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(7 of 10)</a:t>
            </a:r>
          </a:p>
        </p:txBody>
      </p:sp>
      <p:pic>
        <p:nvPicPr>
          <p:cNvPr id="6" name="Picture Placeholder 5" descr="A code block with code for creating the poker Hand object class. Program code. In the code, the words in the variable names are merged, and the code contains the following keywords: function, this. Line 1: Forward slash, asterisk, Constructor function for poker hands, asterisk, forward slash. Line 2: function, poker Hand, left parenthesis, hand Length, right parenthesis, left brace. Line 3, indented once: this, dot, cards, equals, new Array, left parenthesis, hand Length, right parenthesis, semicolon. In line 2 of the above code, the hand Length variable contains the number of cards in the hand. In line 3, the variable cards refers to the array of cards in the poker hand.">
            <a:extLst>
              <a:ext uri="{FF2B5EF4-FFF2-40B4-BE49-F238E27FC236}">
                <a16:creationId xmlns:a16="http://schemas.microsoft.com/office/drawing/2014/main" id="{F18438C6-2C2B-2745-8CB8-BF1516293A54}"/>
              </a:ext>
            </a:extLst>
          </p:cNvPr>
          <p:cNvPicPr>
            <a:picLocks noGrp="1" noChangeAspect="1"/>
          </p:cNvPicPr>
          <p:nvPr>
            <p:ph type="pic" sz="quarter" idx="10"/>
          </p:nvPr>
        </p:nvPicPr>
        <p:blipFill>
          <a:blip r:embed="rId2"/>
          <a:stretch>
            <a:fillRect/>
          </a:stretch>
        </p:blipFill>
        <p:spPr>
          <a:xfrm>
            <a:off x="731519" y="1619557"/>
            <a:ext cx="6508729" cy="4220272"/>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p:txBody>
          <a:bodyPr/>
          <a:lstStyle/>
          <a:p>
            <a:r>
              <a:rPr lang="en-US" dirty="0"/>
              <a:t>Figure 8-13 Creating the </a:t>
            </a:r>
            <a:r>
              <a:rPr lang="en-US" dirty="0" err="1">
                <a:latin typeface="Courier New" panose="02070309020205020404" pitchFamily="49" charset="0"/>
                <a:cs typeface="Courier New" panose="02070309020205020404" pitchFamily="49" charset="0"/>
              </a:rPr>
              <a:t>pokerHand</a:t>
            </a:r>
            <a:r>
              <a:rPr lang="en-US" dirty="0">
                <a:latin typeface="Courier New" panose="02070309020205020404" pitchFamily="49" charset="0"/>
                <a:cs typeface="Courier New" panose="02070309020205020404" pitchFamily="49" charset="0"/>
              </a:rPr>
              <a:t>()</a:t>
            </a:r>
            <a:r>
              <a:rPr lang="en-US" dirty="0"/>
              <a:t> object class</a:t>
            </a:r>
          </a:p>
        </p:txBody>
      </p:sp>
    </p:spTree>
    <p:extLst>
      <p:ext uri="{BB962C8B-B14F-4D97-AF65-F5344CB8AC3E}">
        <p14:creationId xmlns:p14="http://schemas.microsoft.com/office/powerpoint/2010/main" val="2143038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(8 of 10)</a:t>
            </a:r>
          </a:p>
        </p:txBody>
      </p:sp>
      <p:pic>
        <p:nvPicPr>
          <p:cNvPr id="6" name="Picture Placeholder 5" descr="A code block with code for instantiating a poker Hand object. Program code. In the code, the words in the variable names are merged, and the code contains the following keywords: let. Line 1: Forward slash, forward slash, Create a deck of shuffled cards. Line 2: let, my Deck, equals, new, poker Deck, left parenthesis, right parenthesis, semicolon. Line 3: my Deck, dot, shuffle, left parenthesis, right parenthesis. Line 4: Blank. Line 5: Forward slash, forward slash, Create an empty poker hand object. Line 6: let, my hand, equals, new poker Hand, left parenthesis, 5, right parenthesis, semicolon. Line 6 of the above code, contains a poker hand containing five cards.">
            <a:extLst>
              <a:ext uri="{FF2B5EF4-FFF2-40B4-BE49-F238E27FC236}">
                <a16:creationId xmlns:a16="http://schemas.microsoft.com/office/drawing/2014/main" id="{9F9B89E4-D1B3-8C45-A3EB-9FFAC0E4AC85}"/>
              </a:ext>
            </a:extLst>
          </p:cNvPr>
          <p:cNvPicPr>
            <a:picLocks noGrp="1" noChangeAspect="1"/>
          </p:cNvPicPr>
          <p:nvPr>
            <p:ph type="pic" sz="quarter" idx="10"/>
          </p:nvPr>
        </p:nvPicPr>
        <p:blipFill>
          <a:blip r:embed="rId2"/>
          <a:stretch>
            <a:fillRect/>
          </a:stretch>
        </p:blipFill>
        <p:spPr>
          <a:xfrm>
            <a:off x="731519" y="1619556"/>
            <a:ext cx="6508729" cy="3724067"/>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p:txBody>
          <a:bodyPr/>
          <a:lstStyle/>
          <a:p>
            <a:r>
              <a:rPr lang="en-US" dirty="0"/>
              <a:t>Figure 8-14 Instantiating a </a:t>
            </a:r>
            <a:r>
              <a:rPr lang="en-US" dirty="0" err="1">
                <a:latin typeface="Courier New" panose="02070309020205020404" pitchFamily="49" charset="0"/>
                <a:cs typeface="Courier New" panose="02070309020205020404" pitchFamily="49" charset="0"/>
              </a:rPr>
              <a:t>pokerHand</a:t>
            </a:r>
            <a:r>
              <a:rPr lang="en-US" dirty="0">
                <a:latin typeface="Courier New" panose="02070309020205020404" pitchFamily="49" charset="0"/>
                <a:cs typeface="Courier New" panose="02070309020205020404" pitchFamily="49" charset="0"/>
              </a:rPr>
              <a:t>()</a:t>
            </a:r>
            <a:r>
              <a:rPr lang="en-US" dirty="0"/>
              <a:t> object</a:t>
            </a:r>
          </a:p>
        </p:txBody>
      </p:sp>
    </p:spTree>
    <p:extLst>
      <p:ext uri="{BB962C8B-B14F-4D97-AF65-F5344CB8AC3E}">
        <p14:creationId xmlns:p14="http://schemas.microsoft.com/office/powerpoint/2010/main" val="25905569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(9 of 10)</a:t>
            </a:r>
          </a:p>
        </p:txBody>
      </p:sp>
      <p:pic>
        <p:nvPicPr>
          <p:cNvPr id="6" name="Picture Placeholder 5" descr="A code block with code for creating the deal To method of the poker Deck object class. Program code. In the code, the words in the variable names are merged, and the code contains the following keywords: this, let, return. Line 1, indented once: Forward slash, forward slash, Method to randomly sort the cards in the deck. Line 2, indented once: this, dot, shuffle, equals, function, left parenthesis, right parenthesis, left brace. Line 3, indented twice: this, dot, cards, dot, sort, left parenthesis, function, left parenthesis, right parenthesis, left brace. Line 4, indented 3 times: return, 0.5, minus, Math, dot, random, left parenthesis, right parenthesis, semicolon. Line 5, indented twice: Right brace, right parenthesis, semicolon. Line 6, indented once: Right brace, semicolon. Line 7: Blank. Line 8, indented once: Forward slash, forward slash, Method to deal cards from the deck into a hand. Line 9, indented once: this, dot, deal To, equals, function, left parenthesis, poker Hand, right parenthesis, left brace. Line 10, indented twice: let, cards Dealt, equals, poker Hand, dot, cards, dot, length, semicolon. Line 11, indented twice: poker Hand, dot, cards, equals, this, dot, cards, dot, splice, left parenthesis, 0, comma, cards Dealt, right parenthesis, semicolon. Line 12, indented once: Right  brace, semicolon. Line 13: Right brace, semicolon. In line 9 of the above code, the variable poker Hand is the hand in which to cards have to be dealt. In line 10, cards Dealt contains the number of cards in the hand. In line 11, the splice method is used to move cards from the deck to the hand.">
            <a:extLst>
              <a:ext uri="{FF2B5EF4-FFF2-40B4-BE49-F238E27FC236}">
                <a16:creationId xmlns:a16="http://schemas.microsoft.com/office/drawing/2014/main" id="{E3FE5858-0BD6-0447-A06B-E023883D860C}"/>
              </a:ext>
            </a:extLst>
          </p:cNvPr>
          <p:cNvPicPr>
            <a:picLocks noGrp="1" noChangeAspect="1"/>
          </p:cNvPicPr>
          <p:nvPr>
            <p:ph type="pic" sz="quarter" idx="10"/>
          </p:nvPr>
        </p:nvPicPr>
        <p:blipFill>
          <a:blip r:embed="rId2"/>
          <a:stretch>
            <a:fillRect/>
          </a:stretch>
        </p:blipFill>
        <p:spPr>
          <a:xfrm>
            <a:off x="731520" y="1619557"/>
            <a:ext cx="7303208" cy="3507190"/>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a:xfrm>
            <a:off x="731521" y="5206715"/>
            <a:ext cx="8255726" cy="672105"/>
          </a:xfrm>
        </p:spPr>
        <p:txBody>
          <a:bodyPr/>
          <a:lstStyle/>
          <a:p>
            <a:r>
              <a:rPr lang="en-US" dirty="0"/>
              <a:t>Figure 8-15 Creating the </a:t>
            </a:r>
            <a:r>
              <a:rPr lang="en-US" dirty="0" err="1">
                <a:latin typeface="Courier New" panose="02070309020205020404" pitchFamily="49" charset="0"/>
                <a:cs typeface="Courier New" panose="02070309020205020404" pitchFamily="49" charset="0"/>
              </a:rPr>
              <a:t>dealTo</a:t>
            </a:r>
            <a:r>
              <a:rPr lang="en-US" dirty="0">
                <a:latin typeface="Courier New" panose="02070309020205020404" pitchFamily="49" charset="0"/>
                <a:cs typeface="Courier New" panose="02070309020205020404" pitchFamily="49" charset="0"/>
              </a:rPr>
              <a:t>()</a:t>
            </a:r>
            <a:r>
              <a:rPr lang="en-US" dirty="0"/>
              <a:t> method of the </a:t>
            </a:r>
            <a:r>
              <a:rPr lang="en-US" dirty="0" err="1">
                <a:latin typeface="Courier New" panose="02070309020205020404" pitchFamily="49" charset="0"/>
                <a:cs typeface="Courier New" panose="02070309020205020404" pitchFamily="49" charset="0"/>
              </a:rPr>
              <a:t>pokerDeck</a:t>
            </a:r>
            <a:r>
              <a:rPr lang="en-US" dirty="0"/>
              <a:t> object class</a:t>
            </a:r>
          </a:p>
        </p:txBody>
      </p:sp>
    </p:spTree>
    <p:extLst>
      <p:ext uri="{BB962C8B-B14F-4D97-AF65-F5344CB8AC3E}">
        <p14:creationId xmlns:p14="http://schemas.microsoft.com/office/powerpoint/2010/main" val="400345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B0196-2764-B04D-9FDB-3F16A35FBDB0}"/>
              </a:ext>
            </a:extLst>
          </p:cNvPr>
          <p:cNvSpPr>
            <a:spLocks noGrp="1"/>
          </p:cNvSpPr>
          <p:nvPr>
            <p:ph type="title"/>
          </p:nvPr>
        </p:nvSpPr>
        <p:spPr/>
        <p:txBody>
          <a:bodyPr/>
          <a:lstStyle/>
          <a:p>
            <a:r>
              <a:rPr lang="en-US" dirty="0"/>
              <a:t>Working with Object Classes (10 of 10)</a:t>
            </a:r>
          </a:p>
        </p:txBody>
      </p:sp>
      <p:pic>
        <p:nvPicPr>
          <p:cNvPr id="6" name="Picture Placeholder 5" descr="A code block with code for dealing from the deck into a hand. Program code. In the code, the words in the variable names are merged, and the code contains the following keywords: if, log. Line 1: Forward slash, forward slash, Reduce the bank by the size of the bet. Line 2: bank Box, dot, value, equals, poker Game, dot, place Bet, left parenthesis, right parenthesis, semicolon. Line 3: Blank. Line 4: Forward slash, forward slash, Get a new deck if there are less than 10 cards left. Line 5: if, left parenthesis, my Deck, dot, cards, dot, length, less than, 10, right parenthesis, left brace. Line 6, indented twice: my Deck, equals, new, poker Deck, left parenthesis, right parenthesis, semicolon. Line 7, indented twice: my Deck, dot, shuffle, left parenthesis, right parenthesis, semicolon. Line 8: Right brace. Line 9: Blank. Line 10: Forward slash, forward slash, Deal 5 cards from the deck to the hand. Line 11: my Deck, dot, deal To, left parenthesis, my Hand, right parenthesis, semicolon. Line 12: console, dot, log, left parenthesis, my Deck, comma, my Hand, right parenthesis, semicolon. In lines 5 to 8 of the above code, fi there are less than 10 cards in the deck, a new shuffled deck is created. In line 11, the cards are dealt from the deck into the hand. Line 2 displays my Deck and my Hand in the debugger console.">
            <a:extLst>
              <a:ext uri="{FF2B5EF4-FFF2-40B4-BE49-F238E27FC236}">
                <a16:creationId xmlns:a16="http://schemas.microsoft.com/office/drawing/2014/main" id="{A62885E6-3636-FE41-8E38-9169ACF3738D}"/>
              </a:ext>
            </a:extLst>
          </p:cNvPr>
          <p:cNvPicPr>
            <a:picLocks noGrp="1" noChangeAspect="1"/>
          </p:cNvPicPr>
          <p:nvPr>
            <p:ph type="pic" sz="quarter" idx="10"/>
          </p:nvPr>
        </p:nvPicPr>
        <p:blipFill>
          <a:blip r:embed="rId2"/>
          <a:stretch>
            <a:fillRect/>
          </a:stretch>
        </p:blipFill>
        <p:spPr>
          <a:xfrm>
            <a:off x="731520" y="1619556"/>
            <a:ext cx="7288218" cy="3551147"/>
          </a:xfrm>
        </p:spPr>
      </p:pic>
      <p:sp>
        <p:nvSpPr>
          <p:cNvPr id="4" name="Text Placeholder 3">
            <a:extLst>
              <a:ext uri="{FF2B5EF4-FFF2-40B4-BE49-F238E27FC236}">
                <a16:creationId xmlns:a16="http://schemas.microsoft.com/office/drawing/2014/main" id="{E6F1CF7D-2FF1-B246-A18B-F45012B5FBED}"/>
              </a:ext>
            </a:extLst>
          </p:cNvPr>
          <p:cNvSpPr>
            <a:spLocks noGrp="1"/>
          </p:cNvSpPr>
          <p:nvPr>
            <p:ph type="body" sz="quarter" idx="11"/>
          </p:nvPr>
        </p:nvSpPr>
        <p:spPr>
          <a:xfrm>
            <a:off x="1471748" y="5206715"/>
            <a:ext cx="5669281" cy="672105"/>
          </a:xfrm>
        </p:spPr>
        <p:txBody>
          <a:bodyPr/>
          <a:lstStyle/>
          <a:p>
            <a:r>
              <a:rPr lang="en-US" dirty="0"/>
              <a:t>Figure 8-16 Dealing from the deck into a hand</a:t>
            </a:r>
          </a:p>
        </p:txBody>
      </p:sp>
    </p:spTree>
    <p:extLst>
      <p:ext uri="{BB962C8B-B14F-4D97-AF65-F5344CB8AC3E}">
        <p14:creationId xmlns:p14="http://schemas.microsoft.com/office/powerpoint/2010/main" val="11709691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6A3DF-677F-D349-A683-35F424AB84CD}"/>
              </a:ext>
            </a:extLst>
          </p:cNvPr>
          <p:cNvSpPr>
            <a:spLocks noGrp="1"/>
          </p:cNvSpPr>
          <p:nvPr>
            <p:ph type="title"/>
          </p:nvPr>
        </p:nvSpPr>
        <p:spPr/>
        <p:txBody>
          <a:bodyPr/>
          <a:lstStyle/>
          <a:p>
            <a:r>
              <a:rPr lang="en-US" dirty="0"/>
              <a:t>Working with Object Prototypes (1 of 4)</a:t>
            </a:r>
          </a:p>
        </p:txBody>
      </p:sp>
      <p:sp>
        <p:nvSpPr>
          <p:cNvPr id="3" name="Text Placeholder 2">
            <a:extLst>
              <a:ext uri="{FF2B5EF4-FFF2-40B4-BE49-F238E27FC236}">
                <a16:creationId xmlns:a16="http://schemas.microsoft.com/office/drawing/2014/main" id="{86D24530-0994-F448-ACEA-68007AE31AB1}"/>
              </a:ext>
            </a:extLst>
          </p:cNvPr>
          <p:cNvSpPr>
            <a:spLocks noGrp="1"/>
          </p:cNvSpPr>
          <p:nvPr>
            <p:ph type="body" sz="quarter" idx="17"/>
          </p:nvPr>
        </p:nvSpPr>
        <p:spPr/>
        <p:txBody>
          <a:bodyPr/>
          <a:lstStyle/>
          <a:p>
            <a:r>
              <a:rPr lang="en-US" dirty="0"/>
              <a:t>Every object has a </a:t>
            </a:r>
            <a:r>
              <a:rPr lang="en-US" b="1" dirty="0">
                <a:solidFill>
                  <a:srgbClr val="004A78"/>
                </a:solidFill>
              </a:rPr>
              <a:t>prototype</a:t>
            </a:r>
            <a:r>
              <a:rPr lang="en-US" dirty="0"/>
              <a:t>—a template for all the properties and methods associated with the object's class</a:t>
            </a:r>
          </a:p>
          <a:p>
            <a:r>
              <a:rPr lang="en-US" dirty="0"/>
              <a:t>Placing code for object methods into the prototype makes them accessible to the constructor function </a:t>
            </a:r>
          </a:p>
          <a:p>
            <a:pPr lvl="1"/>
            <a:r>
              <a:rPr lang="en-US" dirty="0"/>
              <a:t>This is more resource- and memory-efficient than placing a method in the constructor function, where it will be copied into every object instance</a:t>
            </a:r>
          </a:p>
          <a:p>
            <a:r>
              <a:rPr lang="en-US" dirty="0"/>
              <a:t>The prototype object</a:t>
            </a:r>
          </a:p>
          <a:p>
            <a:pPr lvl="1"/>
            <a:r>
              <a:rPr lang="en-US" dirty="0"/>
              <a:t>Syntax for referencing the prototype: </a:t>
            </a:r>
            <a:r>
              <a:rPr lang="en-US" i="1" dirty="0" err="1">
                <a:latin typeface="Courier New" panose="02070309020205020404" pitchFamily="49" charset="0"/>
                <a:cs typeface="Courier New" panose="02070309020205020404" pitchFamily="49" charset="0"/>
              </a:rPr>
              <a:t>Class</a:t>
            </a:r>
            <a:r>
              <a:rPr lang="en-US" dirty="0" err="1">
                <a:latin typeface="Courier New" panose="02070309020205020404" pitchFamily="49" charset="0"/>
                <a:cs typeface="Courier New" panose="02070309020205020404" pitchFamily="49" charset="0"/>
              </a:rPr>
              <a:t>.prototype</a:t>
            </a:r>
            <a:endParaRPr lang="en-US" dirty="0">
              <a:latin typeface="Courier New" panose="02070309020205020404" pitchFamily="49" charset="0"/>
              <a:cs typeface="Courier New" panose="02070309020205020404" pitchFamily="49" charset="0"/>
            </a:endParaRPr>
          </a:p>
          <a:p>
            <a:pPr lvl="1"/>
            <a:r>
              <a:rPr lang="en-US" dirty="0"/>
              <a:t>Syntax for adding a method to a prototype: </a:t>
            </a:r>
            <a:r>
              <a:rPr lang="en-US" i="1" dirty="0" err="1">
                <a:latin typeface="Courier New" panose="02070309020205020404" pitchFamily="49" charset="0"/>
                <a:cs typeface="Courier New" panose="02070309020205020404" pitchFamily="49" charset="0"/>
              </a:rPr>
              <a:t>Class</a:t>
            </a:r>
            <a:r>
              <a:rPr lang="en-US" dirty="0" err="1">
                <a:latin typeface="Courier New" panose="02070309020205020404" pitchFamily="49" charset="0"/>
                <a:cs typeface="Courier New" panose="02070309020205020404" pitchFamily="49" charset="0"/>
              </a:rPr>
              <a:t>.prototype.</a:t>
            </a:r>
            <a:r>
              <a:rPr lang="en-US" i="1" dirty="0" err="1">
                <a:latin typeface="Courier New" panose="02070309020205020404" pitchFamily="49" charset="0"/>
                <a:cs typeface="Courier New" panose="02070309020205020404" pitchFamily="49" charset="0"/>
              </a:rPr>
              <a:t>method</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function</a:t>
            </a:r>
            <a:r>
              <a:rPr lang="en-US" dirty="0">
                <a:latin typeface="Courier New" panose="02070309020205020404" pitchFamily="49" charset="0"/>
                <a:cs typeface="Courier New" panose="02070309020205020404" pitchFamily="49" charset="0"/>
              </a:rPr>
              <a:t>;</a:t>
            </a:r>
          </a:p>
          <a:p>
            <a:pPr lvl="1"/>
            <a:r>
              <a:rPr lang="en-US" dirty="0"/>
              <a:t>For the poker game project, the </a:t>
            </a:r>
            <a:r>
              <a:rPr lang="en-US" dirty="0" err="1">
                <a:latin typeface="Courier New" panose="02070309020205020404" pitchFamily="49" charset="0"/>
                <a:cs typeface="Courier New" panose="02070309020205020404" pitchFamily="49" charset="0"/>
              </a:rPr>
              <a:t>cardImage</a:t>
            </a:r>
            <a:r>
              <a:rPr lang="en-US" dirty="0">
                <a:latin typeface="Courier New" panose="02070309020205020404" pitchFamily="49" charset="0"/>
                <a:cs typeface="Courier New" panose="02070309020205020404" pitchFamily="49" charset="0"/>
              </a:rPr>
              <a:t>()</a:t>
            </a:r>
            <a:r>
              <a:rPr lang="en-US" dirty="0"/>
              <a:t> method, which returns the file names of card images for each object instance, is added to the </a:t>
            </a:r>
            <a:r>
              <a:rPr lang="en-US" dirty="0" err="1">
                <a:latin typeface="Courier New" panose="02070309020205020404" pitchFamily="49" charset="0"/>
                <a:cs typeface="Courier New" panose="02070309020205020404" pitchFamily="49" charset="0"/>
              </a:rPr>
              <a:t>pokerCard</a:t>
            </a:r>
            <a:r>
              <a:rPr lang="en-US" dirty="0"/>
              <a:t> prototype</a:t>
            </a:r>
          </a:p>
        </p:txBody>
      </p:sp>
    </p:spTree>
    <p:extLst>
      <p:ext uri="{BB962C8B-B14F-4D97-AF65-F5344CB8AC3E}">
        <p14:creationId xmlns:p14="http://schemas.microsoft.com/office/powerpoint/2010/main" val="9837613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ACEF-4DD3-9B47-8168-2B5449409A2F}"/>
              </a:ext>
            </a:extLst>
          </p:cNvPr>
          <p:cNvSpPr>
            <a:spLocks noGrp="1"/>
          </p:cNvSpPr>
          <p:nvPr>
            <p:ph type="title"/>
          </p:nvPr>
        </p:nvSpPr>
        <p:spPr/>
        <p:txBody>
          <a:bodyPr/>
          <a:lstStyle/>
          <a:p>
            <a:r>
              <a:rPr lang="en-US" dirty="0"/>
              <a:t>Working with Object Prototypes (2 of 4)</a:t>
            </a:r>
          </a:p>
        </p:txBody>
      </p:sp>
      <p:pic>
        <p:nvPicPr>
          <p:cNvPr id="6" name="Picture Placeholder 5" descr="A code block with code for creating the card Image method. Program code. In the code, the words in the variable names are merged, and the code contains the following keywords: function, this, return. Line 1: Forward slash, asterisk, Constructor function for poker cards, asterisk, forwards slash. Line 2: function, poker Card, left parenthesis, card Suit, comma, card Rank, right parenthesis, left brace. Line 3, indented once: this, dot, suit, equals, card Suit, semicolon. Line 4, indented once: this, dot, rank, equals, card Rank, semicolon. Line 5: Right brace. Line 6: Blank. Line 7: Forward slash, asterisk, Method to reference the image source file for a card, asterisk, forward slash. Line 8: poker Card, dot, prototype, dot, card Image, equals, function, left parenthesis, right parenthesis, left brace. Line 9, indented once: return, this, dot, rank, plus, left double quotation mark, underscore, right double quotation mark, plus, this, dot, suit, plus, left double quotation mark, dot, p n g, right double quotation mark, semicolon. Line 10: Right brace, semicolon. Lines 1 to 5 of the above code contains the constructor function. Lines 7 to 10 contain the code for the function prototype. Line 9 returns the file name of the card image.">
            <a:extLst>
              <a:ext uri="{FF2B5EF4-FFF2-40B4-BE49-F238E27FC236}">
                <a16:creationId xmlns:a16="http://schemas.microsoft.com/office/drawing/2014/main" id="{BEEB47C5-F83D-354F-95FE-B81493DBC648}"/>
              </a:ext>
            </a:extLst>
          </p:cNvPr>
          <p:cNvPicPr>
            <a:picLocks noGrp="1" noChangeAspect="1"/>
          </p:cNvPicPr>
          <p:nvPr>
            <p:ph type="pic" sz="quarter" idx="10"/>
          </p:nvPr>
        </p:nvPicPr>
        <p:blipFill>
          <a:blip r:embed="rId2"/>
          <a:stretch>
            <a:fillRect/>
          </a:stretch>
        </p:blipFill>
        <p:spPr>
          <a:xfrm>
            <a:off x="731519" y="1619556"/>
            <a:ext cx="9721685" cy="3477099"/>
          </a:xfrm>
        </p:spPr>
      </p:pic>
      <p:sp>
        <p:nvSpPr>
          <p:cNvPr id="4" name="Text Placeholder 3">
            <a:extLst>
              <a:ext uri="{FF2B5EF4-FFF2-40B4-BE49-F238E27FC236}">
                <a16:creationId xmlns:a16="http://schemas.microsoft.com/office/drawing/2014/main" id="{407F37BB-C8CF-0542-BA57-9A4B69859FF5}"/>
              </a:ext>
            </a:extLst>
          </p:cNvPr>
          <p:cNvSpPr>
            <a:spLocks noGrp="1"/>
          </p:cNvSpPr>
          <p:nvPr>
            <p:ph type="body" sz="quarter" idx="11"/>
          </p:nvPr>
        </p:nvSpPr>
        <p:spPr>
          <a:xfrm>
            <a:off x="2499360" y="5206715"/>
            <a:ext cx="5939246" cy="672105"/>
          </a:xfrm>
        </p:spPr>
        <p:txBody>
          <a:bodyPr/>
          <a:lstStyle/>
          <a:p>
            <a:r>
              <a:rPr lang="en-US" dirty="0"/>
              <a:t>Figure 8-18 Creating the </a:t>
            </a:r>
            <a:r>
              <a:rPr lang="en-US" dirty="0" err="1">
                <a:latin typeface="Courier New" panose="02070309020205020404" pitchFamily="49" charset="0"/>
                <a:cs typeface="Courier New" panose="02070309020205020404" pitchFamily="49" charset="0"/>
              </a:rPr>
              <a:t>cardImage</a:t>
            </a:r>
            <a:r>
              <a:rPr lang="en-US" dirty="0">
                <a:latin typeface="Courier New" panose="02070309020205020404" pitchFamily="49" charset="0"/>
                <a:cs typeface="Courier New" panose="02070309020205020404" pitchFamily="49" charset="0"/>
              </a:rPr>
              <a:t>()</a:t>
            </a:r>
            <a:r>
              <a:rPr lang="en-US" dirty="0"/>
              <a:t> method</a:t>
            </a:r>
          </a:p>
        </p:txBody>
      </p:sp>
    </p:spTree>
    <p:extLst>
      <p:ext uri="{BB962C8B-B14F-4D97-AF65-F5344CB8AC3E}">
        <p14:creationId xmlns:p14="http://schemas.microsoft.com/office/powerpoint/2010/main" val="17731546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ACEF-4DD3-9B47-8168-2B5449409A2F}"/>
              </a:ext>
            </a:extLst>
          </p:cNvPr>
          <p:cNvSpPr>
            <a:spLocks noGrp="1"/>
          </p:cNvSpPr>
          <p:nvPr>
            <p:ph type="title"/>
          </p:nvPr>
        </p:nvSpPr>
        <p:spPr/>
        <p:txBody>
          <a:bodyPr/>
          <a:lstStyle/>
          <a:p>
            <a:r>
              <a:rPr lang="en-US" dirty="0"/>
              <a:t>Working with Object Prototypes (3 of 4)</a:t>
            </a:r>
          </a:p>
        </p:txBody>
      </p:sp>
      <p:pic>
        <p:nvPicPr>
          <p:cNvPr id="6" name="Picture Placeholder 5" descr="A code block with code for displaying card images for a dealt hand. Program code. In the code, the words in the variable names are merged, and the code contains the following keywords: for, let. Line 1: Forward slash, forward slash, Deal 5 cards from the deck to the hand. Line 2: my Deck, dot deal To, left parenthesis, my Hand, right parenthesis, semicolon. Line 3: Blank. Line 4: Forward slash, forward slash, Display the card images on the table. Line 5: for, left parenthesis, let, i, equals, 0, semicolon, i, less than, card Images, dot, length, semicolon, i, plus, plus, right parenthesis, left brace. Line 6, indented once: card Images, left bracket, i, right bracket, dot, s r c, equals, my Hand, dot, cards, left bracket, i, right bracket, dot, card Image, left parenthesis, right parenthesis, semicolon. Line 7: Right brace. In line 6 of the above code, the blank card image is replaced with images determined by the card Image method.">
            <a:extLst>
              <a:ext uri="{FF2B5EF4-FFF2-40B4-BE49-F238E27FC236}">
                <a16:creationId xmlns:a16="http://schemas.microsoft.com/office/drawing/2014/main" id="{CCC8D7FC-6E2B-9548-97FC-DEB532C2043D}"/>
              </a:ext>
            </a:extLst>
          </p:cNvPr>
          <p:cNvPicPr>
            <a:picLocks noGrp="1" noChangeAspect="1"/>
          </p:cNvPicPr>
          <p:nvPr>
            <p:ph type="pic" sz="quarter" idx="10"/>
          </p:nvPr>
        </p:nvPicPr>
        <p:blipFill>
          <a:blip r:embed="rId2"/>
          <a:stretch>
            <a:fillRect/>
          </a:stretch>
        </p:blipFill>
        <p:spPr>
          <a:xfrm>
            <a:off x="731520" y="1619556"/>
            <a:ext cx="6613660" cy="3069737"/>
          </a:xfrm>
        </p:spPr>
      </p:pic>
      <p:sp>
        <p:nvSpPr>
          <p:cNvPr id="4" name="Text Placeholder 3">
            <a:extLst>
              <a:ext uri="{FF2B5EF4-FFF2-40B4-BE49-F238E27FC236}">
                <a16:creationId xmlns:a16="http://schemas.microsoft.com/office/drawing/2014/main" id="{407F37BB-C8CF-0542-BA57-9A4B69859FF5}"/>
              </a:ext>
            </a:extLst>
          </p:cNvPr>
          <p:cNvSpPr>
            <a:spLocks noGrp="1"/>
          </p:cNvSpPr>
          <p:nvPr>
            <p:ph type="body" sz="quarter" idx="11"/>
          </p:nvPr>
        </p:nvSpPr>
        <p:spPr>
          <a:xfrm>
            <a:off x="1245326" y="5007429"/>
            <a:ext cx="5677988" cy="871391"/>
          </a:xfrm>
        </p:spPr>
        <p:txBody>
          <a:bodyPr/>
          <a:lstStyle/>
          <a:p>
            <a:r>
              <a:rPr lang="en-US" dirty="0"/>
              <a:t>Figure 8-19 Displaying card images for a dealt hand</a:t>
            </a:r>
          </a:p>
        </p:txBody>
      </p:sp>
    </p:spTree>
    <p:extLst>
      <p:ext uri="{BB962C8B-B14F-4D97-AF65-F5344CB8AC3E}">
        <p14:creationId xmlns:p14="http://schemas.microsoft.com/office/powerpoint/2010/main" val="4053410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E6E34-4088-444B-AE02-BFF9BD254CCE}"/>
              </a:ext>
            </a:extLst>
          </p:cNvPr>
          <p:cNvSpPr>
            <a:spLocks noGrp="1"/>
          </p:cNvSpPr>
          <p:nvPr>
            <p:ph type="title"/>
          </p:nvPr>
        </p:nvSpPr>
        <p:spPr/>
        <p:txBody>
          <a:bodyPr/>
          <a:lstStyle/>
          <a:p>
            <a:r>
              <a:rPr lang="en-US" dirty="0"/>
              <a:t>Working with Object Prototypes (4 of 4)</a:t>
            </a:r>
          </a:p>
        </p:txBody>
      </p:sp>
      <p:sp>
        <p:nvSpPr>
          <p:cNvPr id="3" name="Text Placeholder 2">
            <a:extLst>
              <a:ext uri="{FF2B5EF4-FFF2-40B4-BE49-F238E27FC236}">
                <a16:creationId xmlns:a16="http://schemas.microsoft.com/office/drawing/2014/main" id="{773A5098-38BE-0144-835C-0BCF5C1F3D44}"/>
              </a:ext>
            </a:extLst>
          </p:cNvPr>
          <p:cNvSpPr>
            <a:spLocks noGrp="1"/>
          </p:cNvSpPr>
          <p:nvPr>
            <p:ph type="body" sz="quarter" idx="17"/>
          </p:nvPr>
        </p:nvSpPr>
        <p:spPr/>
        <p:txBody>
          <a:bodyPr/>
          <a:lstStyle/>
          <a:p>
            <a:r>
              <a:rPr lang="en-US" dirty="0"/>
              <a:t>Extending built-in JavaScript objects</a:t>
            </a:r>
          </a:p>
          <a:p>
            <a:pPr lvl="1"/>
            <a:r>
              <a:rPr lang="en-US" dirty="0"/>
              <a:t>Native objects can be extended by the addition of new methods to their prototypes</a:t>
            </a:r>
          </a:p>
          <a:p>
            <a:pPr lvl="1"/>
            <a:r>
              <a:rPr lang="en-US" dirty="0"/>
              <a:t>Sample code to add a </a:t>
            </a:r>
            <a:r>
              <a:rPr lang="en-US" dirty="0">
                <a:latin typeface="Courier New" panose="02070309020205020404" pitchFamily="49" charset="0"/>
                <a:cs typeface="Courier New" panose="02070309020205020404" pitchFamily="49" charset="0"/>
              </a:rPr>
              <a:t>shuffle()</a:t>
            </a:r>
            <a:r>
              <a:rPr lang="en-US" dirty="0"/>
              <a:t> method to the </a:t>
            </a:r>
            <a:r>
              <a:rPr lang="en-US" dirty="0">
                <a:latin typeface="Courier New" panose="02070309020205020404" pitchFamily="49" charset="0"/>
                <a:cs typeface="Courier New" panose="02070309020205020404" pitchFamily="49" charset="0"/>
              </a:rPr>
              <a:t>Array</a:t>
            </a:r>
            <a:r>
              <a:rPr lang="en-US" dirty="0"/>
              <a:t> object's prototype:</a:t>
            </a:r>
            <a:br>
              <a:rPr lang="en-US" dirty="0"/>
            </a:br>
            <a:r>
              <a:rPr lang="en-US" dirty="0" err="1">
                <a:latin typeface="Courier New" panose="02070309020205020404" pitchFamily="49" charset="0"/>
                <a:cs typeface="Courier New" panose="02070309020205020404" pitchFamily="49" charset="0"/>
              </a:rPr>
              <a:t>Array.prototype.shuffle</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this.sort</a:t>
            </a:r>
            <a:r>
              <a:rPr lang="en-US" dirty="0">
                <a:latin typeface="Courier New" panose="02070309020205020404" pitchFamily="49" charset="0"/>
                <a:cs typeface="Courier New" panose="02070309020205020404" pitchFamily="49" charset="0"/>
              </a:rPr>
              <a:t>(function()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0.5 – </a:t>
            </a:r>
            <a:r>
              <a:rPr lang="en-US" dirty="0" err="1">
                <a:latin typeface="Courier New" panose="02070309020205020404" pitchFamily="49" charset="0"/>
                <a:cs typeface="Courier New" panose="02070309020205020404" pitchFamily="49" charset="0"/>
              </a:rPr>
              <a:t>Math.random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pPr lvl="1"/>
            <a:r>
              <a:rPr lang="en-US" dirty="0"/>
              <a:t>SOLID principles should be followed to enjoy the advantages of OOP</a:t>
            </a:r>
          </a:p>
          <a:p>
            <a:pPr lvl="2"/>
            <a:r>
              <a:rPr lang="en-US" dirty="0"/>
              <a:t>Single responsibility principle</a:t>
            </a:r>
          </a:p>
          <a:p>
            <a:pPr lvl="2"/>
            <a:r>
              <a:rPr lang="en-US" dirty="0"/>
              <a:t>Open/close principle</a:t>
            </a:r>
          </a:p>
          <a:p>
            <a:pPr lvl="2"/>
            <a:r>
              <a:rPr lang="en-US" dirty="0" err="1"/>
              <a:t>Liskov's</a:t>
            </a:r>
            <a:r>
              <a:rPr lang="en-US" dirty="0"/>
              <a:t> substitution principle</a:t>
            </a:r>
          </a:p>
          <a:p>
            <a:pPr lvl="2"/>
            <a:r>
              <a:rPr lang="en-US" dirty="0"/>
              <a:t>Interface segregation principle</a:t>
            </a:r>
          </a:p>
          <a:p>
            <a:pPr lvl="2"/>
            <a:r>
              <a:rPr lang="en-US" dirty="0"/>
              <a:t>Dependency inversion principle</a:t>
            </a:r>
          </a:p>
        </p:txBody>
      </p:sp>
    </p:spTree>
    <p:extLst>
      <p:ext uri="{BB962C8B-B14F-4D97-AF65-F5344CB8AC3E}">
        <p14:creationId xmlns:p14="http://schemas.microsoft.com/office/powerpoint/2010/main" val="2690372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B3A-39F6-EE4A-8B69-B77535A3EF68}"/>
              </a:ext>
            </a:extLst>
          </p:cNvPr>
          <p:cNvSpPr>
            <a:spLocks noGrp="1"/>
          </p:cNvSpPr>
          <p:nvPr>
            <p:ph type="title"/>
          </p:nvPr>
        </p:nvSpPr>
        <p:spPr/>
        <p:txBody>
          <a:bodyPr/>
          <a:lstStyle/>
          <a:p>
            <a:r>
              <a:rPr lang="en-US" dirty="0"/>
              <a:t>Activity 9.1: Knowledge Check</a:t>
            </a:r>
          </a:p>
        </p:txBody>
      </p:sp>
      <p:sp>
        <p:nvSpPr>
          <p:cNvPr id="3" name="Text Placeholder 2">
            <a:extLst>
              <a:ext uri="{FF2B5EF4-FFF2-40B4-BE49-F238E27FC236}">
                <a16:creationId xmlns:a16="http://schemas.microsoft.com/office/drawing/2014/main" id="{4155DB1B-BEC4-D141-96EF-83BF7E8065F2}"/>
              </a:ext>
            </a:extLst>
          </p:cNvPr>
          <p:cNvSpPr>
            <a:spLocks noGrp="1"/>
          </p:cNvSpPr>
          <p:nvPr>
            <p:ph type="body" sz="quarter" idx="17"/>
          </p:nvPr>
        </p:nvSpPr>
        <p:spPr/>
        <p:txBody>
          <a:bodyPr>
            <a:normAutofit/>
          </a:bodyPr>
          <a:lstStyle/>
          <a:p>
            <a:pPr marL="457200" indent="-457200">
              <a:buFont typeface="+mj-lt"/>
              <a:buAutoNum type="arabicPeriod"/>
            </a:pPr>
            <a:r>
              <a:rPr lang="en-US" dirty="0"/>
              <a:t>What does the following JavaScript code do?</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candyDispenser</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candyInventory</a:t>
            </a:r>
            <a:r>
              <a:rPr lang="en-US" dirty="0">
                <a:latin typeface="Courier New" panose="02070309020205020404" pitchFamily="49" charset="0"/>
                <a:cs typeface="Courier New" panose="02070309020205020404" pitchFamily="49" charset="0"/>
              </a:rPr>
              <a:t>: null,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dispenseCandy</a:t>
            </a:r>
            <a:r>
              <a:rPr lang="en-US" dirty="0">
                <a:latin typeface="Courier New" panose="02070309020205020404" pitchFamily="49" charset="0"/>
                <a:cs typeface="Courier New" panose="02070309020205020404" pitchFamily="49" charset="0"/>
              </a:rPr>
              <a:t>: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this.candyInventory</a:t>
            </a:r>
            <a:r>
              <a:rPr lang="en-US" dirty="0">
                <a:latin typeface="Courier New" panose="02070309020205020404" pitchFamily="49" charset="0"/>
                <a:cs typeface="Courier New" panose="02070309020205020404" pitchFamily="49" charset="0"/>
              </a:rPr>
              <a:t> -= 1;</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this.candyInventory</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br>
            <a:endParaRPr lang="en-US" dirty="0"/>
          </a:p>
          <a:p>
            <a:pPr marL="457200" indent="-457200">
              <a:buFont typeface="+mj-lt"/>
              <a:buAutoNum type="arabicPeriod"/>
            </a:pPr>
            <a:r>
              <a:rPr lang="en-US" dirty="0"/>
              <a:t>Rewrite the code in question 1 so that multiple "candy dispensers" can be efficiently generated within an application.</a:t>
            </a:r>
          </a:p>
        </p:txBody>
      </p:sp>
    </p:spTree>
    <p:extLst>
      <p:ext uri="{BB962C8B-B14F-4D97-AF65-F5344CB8AC3E}">
        <p14:creationId xmlns:p14="http://schemas.microsoft.com/office/powerpoint/2010/main" val="277764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Chapter </a:t>
            </a:r>
            <a:r>
              <a:rPr lang="en-US"/>
              <a:t>Objectives (2 </a:t>
            </a:r>
            <a:r>
              <a:rPr lang="en-US" dirty="0"/>
              <a:t>of 2)</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p:txBody>
          <a:bodyPr>
            <a:normAutofit/>
          </a:bodyPr>
          <a:lstStyle/>
          <a:p>
            <a:pPr marL="0" indent="0">
              <a:buNone/>
            </a:pPr>
            <a:r>
              <a:rPr lang="en-US" dirty="0"/>
              <a:t>By the end of this chapter, you should be able to:</a:t>
            </a:r>
            <a:br>
              <a:rPr lang="en-US" dirty="0"/>
            </a:br>
            <a:endParaRPr lang="en-US" dirty="0"/>
          </a:p>
          <a:p>
            <a:pPr>
              <a:spcAft>
                <a:spcPts val="1200"/>
              </a:spcAft>
            </a:pPr>
            <a:r>
              <a:rPr lang="en-US" dirty="0"/>
              <a:t>Create and apply a closure.</a:t>
            </a:r>
          </a:p>
          <a:p>
            <a:pPr>
              <a:spcAft>
                <a:spcPts val="1200"/>
              </a:spcAft>
            </a:pPr>
            <a:r>
              <a:rPr lang="en-US" dirty="0"/>
              <a:t>Work with public, private, and privileged methods.</a:t>
            </a:r>
          </a:p>
          <a:p>
            <a:pPr>
              <a:spcAft>
                <a:spcPts val="1200"/>
              </a:spcAft>
            </a:pPr>
            <a:r>
              <a:rPr lang="en-US" dirty="0"/>
              <a:t>Create a prototype chain to combine objects.</a:t>
            </a:r>
          </a:p>
          <a:p>
            <a:pPr>
              <a:spcAft>
                <a:spcPts val="1200"/>
              </a:spcAft>
            </a:pPr>
            <a:r>
              <a:rPr lang="en-US" dirty="0"/>
              <a:t>Work with associative arrays to store data in JSON format.</a:t>
            </a:r>
          </a:p>
        </p:txBody>
      </p:sp>
    </p:spTree>
    <p:extLst>
      <p:ext uri="{BB962C8B-B14F-4D97-AF65-F5344CB8AC3E}">
        <p14:creationId xmlns:p14="http://schemas.microsoft.com/office/powerpoint/2010/main" val="1393003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B3A-39F6-EE4A-8B69-B77535A3EF68}"/>
              </a:ext>
            </a:extLst>
          </p:cNvPr>
          <p:cNvSpPr>
            <a:spLocks noGrp="1"/>
          </p:cNvSpPr>
          <p:nvPr>
            <p:ph type="title"/>
          </p:nvPr>
        </p:nvSpPr>
        <p:spPr/>
        <p:txBody>
          <a:bodyPr/>
          <a:lstStyle/>
          <a:p>
            <a:r>
              <a:rPr lang="en-US" dirty="0"/>
              <a:t>Activity 8.1: Knowledge Check Answers (1 of 2)</a:t>
            </a:r>
          </a:p>
        </p:txBody>
      </p:sp>
      <p:sp>
        <p:nvSpPr>
          <p:cNvPr id="3" name="Text Placeholder 2">
            <a:extLst>
              <a:ext uri="{FF2B5EF4-FFF2-40B4-BE49-F238E27FC236}">
                <a16:creationId xmlns:a16="http://schemas.microsoft.com/office/drawing/2014/main" id="{4155DB1B-BEC4-D141-96EF-83BF7E8065F2}"/>
              </a:ext>
            </a:extLst>
          </p:cNvPr>
          <p:cNvSpPr>
            <a:spLocks noGrp="1"/>
          </p:cNvSpPr>
          <p:nvPr>
            <p:ph type="body" sz="quarter" idx="17"/>
          </p:nvPr>
        </p:nvSpPr>
        <p:spPr/>
        <p:txBody>
          <a:bodyPr/>
          <a:lstStyle/>
          <a:p>
            <a:pPr marL="457200" indent="-457200">
              <a:buFont typeface="+mj-lt"/>
              <a:buAutoNum type="arabicPeriod"/>
            </a:pPr>
            <a:r>
              <a:rPr lang="en-US" dirty="0"/>
              <a:t>What does the following JavaScript code do?</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candyDispenser</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candyInventory</a:t>
            </a:r>
            <a:r>
              <a:rPr lang="en-US" dirty="0">
                <a:latin typeface="Courier New" panose="02070309020205020404" pitchFamily="49" charset="0"/>
                <a:cs typeface="Courier New" panose="02070309020205020404" pitchFamily="49" charset="0"/>
              </a:rPr>
              <a:t>: null,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dispenseCandy</a:t>
            </a:r>
            <a:r>
              <a:rPr lang="en-US" dirty="0">
                <a:latin typeface="Courier New" panose="02070309020205020404" pitchFamily="49" charset="0"/>
                <a:cs typeface="Courier New" panose="02070309020205020404" pitchFamily="49" charset="0"/>
              </a:rPr>
              <a:t>: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this.candyInventory</a:t>
            </a:r>
            <a:r>
              <a:rPr lang="en-US" dirty="0">
                <a:latin typeface="Courier New" panose="02070309020205020404" pitchFamily="49" charset="0"/>
                <a:cs typeface="Courier New" panose="02070309020205020404" pitchFamily="49" charset="0"/>
              </a:rPr>
              <a:t> -= 1;</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this.candyInventory</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br>
              <a:rPr lang="en-US" dirty="0">
                <a:latin typeface="Courier New" panose="02070309020205020404" pitchFamily="49" charset="0"/>
                <a:cs typeface="Courier New" panose="02070309020205020404" pitchFamily="49" charset="0"/>
              </a:rPr>
            </a:br>
            <a:r>
              <a:rPr lang="en-US" dirty="0"/>
              <a:t>This code creates an object literal called </a:t>
            </a:r>
            <a:r>
              <a:rPr lang="en-US" dirty="0" err="1">
                <a:latin typeface="Courier New" panose="02070309020205020404" pitchFamily="49" charset="0"/>
                <a:cs typeface="Courier New" panose="02070309020205020404" pitchFamily="49" charset="0"/>
              </a:rPr>
              <a:t>candyDispenser</a:t>
            </a:r>
            <a:r>
              <a:rPr lang="en-US" dirty="0"/>
              <a:t> with a </a:t>
            </a:r>
            <a:r>
              <a:rPr lang="en-US" dirty="0" err="1">
                <a:latin typeface="Courier New" panose="02070309020205020404" pitchFamily="49" charset="0"/>
                <a:cs typeface="Courier New" panose="02070309020205020404" pitchFamily="49" charset="0"/>
              </a:rPr>
              <a:t>candyInventory</a:t>
            </a:r>
            <a:r>
              <a:rPr lang="en-US" dirty="0"/>
              <a:t> property and a </a:t>
            </a:r>
            <a:r>
              <a:rPr lang="en-US" dirty="0" err="1">
                <a:latin typeface="Courier New" panose="02070309020205020404" pitchFamily="49" charset="0"/>
                <a:cs typeface="Courier New" panose="02070309020205020404" pitchFamily="49" charset="0"/>
              </a:rPr>
              <a:t>dispenseCandy</a:t>
            </a:r>
            <a:r>
              <a:rPr lang="en-US" dirty="0">
                <a:latin typeface="Courier New" panose="02070309020205020404" pitchFamily="49" charset="0"/>
                <a:cs typeface="Courier New" panose="02070309020205020404" pitchFamily="49" charset="0"/>
              </a:rPr>
              <a:t>()</a:t>
            </a:r>
            <a:r>
              <a:rPr lang="en-US" dirty="0"/>
              <a:t> method that reduces the value of </a:t>
            </a:r>
            <a:r>
              <a:rPr lang="en-US" dirty="0" err="1">
                <a:latin typeface="Courier New" panose="02070309020205020404" pitchFamily="49" charset="0"/>
                <a:cs typeface="Courier New" panose="02070309020205020404" pitchFamily="49" charset="0"/>
              </a:rPr>
              <a:t>candyInventory</a:t>
            </a:r>
            <a:r>
              <a:rPr lang="en-US" dirty="0"/>
              <a:t> by 1, then returns its new value.</a:t>
            </a:r>
          </a:p>
        </p:txBody>
      </p:sp>
    </p:spTree>
    <p:extLst>
      <p:ext uri="{BB962C8B-B14F-4D97-AF65-F5344CB8AC3E}">
        <p14:creationId xmlns:p14="http://schemas.microsoft.com/office/powerpoint/2010/main" val="34847454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B3A-39F6-EE4A-8B69-B77535A3EF68}"/>
              </a:ext>
            </a:extLst>
          </p:cNvPr>
          <p:cNvSpPr>
            <a:spLocks noGrp="1"/>
          </p:cNvSpPr>
          <p:nvPr>
            <p:ph type="title"/>
          </p:nvPr>
        </p:nvSpPr>
        <p:spPr/>
        <p:txBody>
          <a:bodyPr/>
          <a:lstStyle/>
          <a:p>
            <a:r>
              <a:rPr lang="en-US" dirty="0"/>
              <a:t>Activity 8.1: Knowledge Check Answers (2 of 2)</a:t>
            </a:r>
          </a:p>
        </p:txBody>
      </p:sp>
      <p:sp>
        <p:nvSpPr>
          <p:cNvPr id="3" name="Text Placeholder 2">
            <a:extLst>
              <a:ext uri="{FF2B5EF4-FFF2-40B4-BE49-F238E27FC236}">
                <a16:creationId xmlns:a16="http://schemas.microsoft.com/office/drawing/2014/main" id="{4155DB1B-BEC4-D141-96EF-83BF7E8065F2}"/>
              </a:ext>
            </a:extLst>
          </p:cNvPr>
          <p:cNvSpPr>
            <a:spLocks noGrp="1"/>
          </p:cNvSpPr>
          <p:nvPr>
            <p:ph type="body" sz="quarter" idx="17"/>
          </p:nvPr>
        </p:nvSpPr>
        <p:spPr/>
        <p:txBody>
          <a:bodyPr>
            <a:normAutofit/>
          </a:bodyPr>
          <a:lstStyle/>
          <a:p>
            <a:pPr marL="457200" indent="-457200">
              <a:buFont typeface="+mj-lt"/>
              <a:buAutoNum type="arabicPeriod" startAt="2"/>
            </a:pPr>
            <a:r>
              <a:rPr lang="en-US" dirty="0"/>
              <a:t>Rewrite the code in question 1 so that multiple "candy dispensers" can be efficiently generated within an application.</a:t>
            </a:r>
            <a:br>
              <a:rPr lang="en-US" dirty="0"/>
            </a:br>
            <a:br>
              <a:rPr lang="en-US" dirty="0"/>
            </a:br>
            <a:r>
              <a:rPr lang="en-US" dirty="0"/>
              <a:t>To reuse the </a:t>
            </a:r>
            <a:r>
              <a:rPr lang="en-US" dirty="0" err="1">
                <a:latin typeface="Courier New" panose="02070309020205020404" pitchFamily="49" charset="0"/>
                <a:cs typeface="Courier New" panose="02070309020205020404" pitchFamily="49" charset="0"/>
              </a:rPr>
              <a:t>candyDispenser</a:t>
            </a:r>
            <a:r>
              <a:rPr lang="en-US" dirty="0"/>
              <a:t> object efficiently, you can code it as an object class and add the method to its prototype rather than within its class constructor.</a:t>
            </a:r>
            <a:br>
              <a:rPr lang="en-US" dirty="0"/>
            </a:br>
            <a:br>
              <a:rPr lang="en-US" dirty="0"/>
            </a:br>
            <a:r>
              <a:rPr lang="en-US" dirty="0">
                <a:latin typeface="Courier New" panose="02070309020205020404" pitchFamily="49" charset="0"/>
                <a:cs typeface="Courier New" panose="02070309020205020404" pitchFamily="49" charset="0"/>
              </a:rPr>
              <a:t>function </a:t>
            </a:r>
            <a:r>
              <a:rPr lang="en-US" dirty="0" err="1">
                <a:latin typeface="Courier New" panose="02070309020205020404" pitchFamily="49" charset="0"/>
                <a:cs typeface="Courier New" panose="02070309020205020404" pitchFamily="49" charset="0"/>
              </a:rPr>
              <a:t>candyDispenser</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candyInventory</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this.inventory</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candyInventory</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candyDispenser.prototype.dispenseCandy</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this.inventory</a:t>
            </a:r>
            <a:r>
              <a:rPr lang="en-US" dirty="0">
                <a:latin typeface="Courier New" panose="02070309020205020404" pitchFamily="49" charset="0"/>
                <a:cs typeface="Courier New" panose="02070309020205020404" pitchFamily="49" charset="0"/>
              </a:rPr>
              <a:t> -= 1;</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this.inventory</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901513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B2EE4-A410-384F-919B-C79EA2F93544}"/>
              </a:ext>
            </a:extLst>
          </p:cNvPr>
          <p:cNvSpPr>
            <a:spLocks noGrp="1"/>
          </p:cNvSpPr>
          <p:nvPr>
            <p:ph type="title"/>
          </p:nvPr>
        </p:nvSpPr>
        <p:spPr/>
        <p:txBody>
          <a:bodyPr/>
          <a:lstStyle/>
          <a:p>
            <a:r>
              <a:rPr lang="en-US" dirty="0"/>
              <a:t>Introducing Closures (1 of 6)</a:t>
            </a:r>
          </a:p>
        </p:txBody>
      </p:sp>
      <p:pic>
        <p:nvPicPr>
          <p:cNvPr id="6" name="Picture Placeholder 5" descr="A code block with code for creating the replace method of the poker Hand prototype. Program code. In the code, the words in the variable names are merged, and the code contains the following keywords: this, function. Line 1, indented once: this, dot, cards, equals, new, Array, left parenthesis, hand Length, right parenthesis, semicolon. Line 2: Right brace. Line 3: Blank. Line 4: Forward slash, forward slash, Method to replace a card in a hand with a card from a deck. Line 5: poker Hand, dot, prototype, dot, replace Card, equals, function, left parenthesis, index, comma, poker Deck, right parenthesis, left brace. Line 6, indented once: this, dot, cards, left bracket, index, right bracket, equals, poker Deck, dot, cards, dot, shift, left parenthesis, right parenthesis, semicolon. Line 7: Right brace, semicolon. In line 4 of the above code, the index variable is the index of the card to remove from the hand. The poker Deck variable is the deck from which to get replacement card. In line 5, the shift method is used to remove the first card from the deck.">
            <a:extLst>
              <a:ext uri="{FF2B5EF4-FFF2-40B4-BE49-F238E27FC236}">
                <a16:creationId xmlns:a16="http://schemas.microsoft.com/office/drawing/2014/main" id="{E539B28F-7D7C-7048-9337-22E0B70102FE}"/>
              </a:ext>
            </a:extLst>
          </p:cNvPr>
          <p:cNvPicPr>
            <a:picLocks noGrp="1" noChangeAspect="1"/>
          </p:cNvPicPr>
          <p:nvPr>
            <p:ph type="pic" sz="quarter" idx="10"/>
          </p:nvPr>
        </p:nvPicPr>
        <p:blipFill>
          <a:blip r:embed="rId2"/>
          <a:stretch>
            <a:fillRect/>
          </a:stretch>
        </p:blipFill>
        <p:spPr>
          <a:xfrm>
            <a:off x="731519" y="1619557"/>
            <a:ext cx="7033385" cy="3496482"/>
          </a:xfrm>
        </p:spPr>
      </p:pic>
      <p:sp>
        <p:nvSpPr>
          <p:cNvPr id="4" name="Text Placeholder 3">
            <a:extLst>
              <a:ext uri="{FF2B5EF4-FFF2-40B4-BE49-F238E27FC236}">
                <a16:creationId xmlns:a16="http://schemas.microsoft.com/office/drawing/2014/main" id="{21C40AA7-66AC-C44B-8F90-CA05C33A657F}"/>
              </a:ext>
            </a:extLst>
          </p:cNvPr>
          <p:cNvSpPr>
            <a:spLocks noGrp="1"/>
          </p:cNvSpPr>
          <p:nvPr>
            <p:ph type="body" sz="quarter" idx="11"/>
          </p:nvPr>
        </p:nvSpPr>
        <p:spPr>
          <a:xfrm>
            <a:off x="731519" y="5206715"/>
            <a:ext cx="8151225" cy="672105"/>
          </a:xfrm>
        </p:spPr>
        <p:txBody>
          <a:bodyPr/>
          <a:lstStyle/>
          <a:p>
            <a:r>
              <a:rPr lang="en-US" dirty="0"/>
              <a:t>Figure 8-21 Creating the </a:t>
            </a:r>
            <a:r>
              <a:rPr lang="en-US" dirty="0">
                <a:latin typeface="Courier New" panose="02070309020205020404" pitchFamily="49" charset="0"/>
                <a:cs typeface="Courier New" panose="02070309020205020404" pitchFamily="49" charset="0"/>
              </a:rPr>
              <a:t>replace()</a:t>
            </a:r>
            <a:r>
              <a:rPr lang="en-US" dirty="0"/>
              <a:t> method of the </a:t>
            </a:r>
            <a:r>
              <a:rPr lang="en-US" dirty="0" err="1">
                <a:latin typeface="Courier New" panose="02070309020205020404" pitchFamily="49" charset="0"/>
                <a:cs typeface="Courier New" panose="02070309020205020404" pitchFamily="49" charset="0"/>
              </a:rPr>
              <a:t>pokerHand</a:t>
            </a:r>
            <a:r>
              <a:rPr lang="en-US" dirty="0"/>
              <a:t> prototype</a:t>
            </a:r>
          </a:p>
        </p:txBody>
      </p:sp>
    </p:spTree>
    <p:extLst>
      <p:ext uri="{BB962C8B-B14F-4D97-AF65-F5344CB8AC3E}">
        <p14:creationId xmlns:p14="http://schemas.microsoft.com/office/powerpoint/2010/main" val="11964287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151B8-C63B-F246-A669-EDCC243B719B}"/>
              </a:ext>
            </a:extLst>
          </p:cNvPr>
          <p:cNvSpPr>
            <a:spLocks noGrp="1"/>
          </p:cNvSpPr>
          <p:nvPr>
            <p:ph type="title"/>
          </p:nvPr>
        </p:nvSpPr>
        <p:spPr/>
        <p:txBody>
          <a:bodyPr/>
          <a:lstStyle/>
          <a:p>
            <a:r>
              <a:rPr lang="en-US" dirty="0"/>
              <a:t>Introducing Closures (2 of 6)</a:t>
            </a:r>
          </a:p>
        </p:txBody>
      </p:sp>
      <p:sp>
        <p:nvSpPr>
          <p:cNvPr id="3" name="Text Placeholder 2">
            <a:extLst>
              <a:ext uri="{FF2B5EF4-FFF2-40B4-BE49-F238E27FC236}">
                <a16:creationId xmlns:a16="http://schemas.microsoft.com/office/drawing/2014/main" id="{CBC705EC-375B-0D4E-9154-85BD8AD5EFCE}"/>
              </a:ext>
            </a:extLst>
          </p:cNvPr>
          <p:cNvSpPr>
            <a:spLocks noGrp="1"/>
          </p:cNvSpPr>
          <p:nvPr>
            <p:ph type="body" sz="quarter" idx="17"/>
          </p:nvPr>
        </p:nvSpPr>
        <p:spPr>
          <a:xfrm>
            <a:off x="743576" y="1638300"/>
            <a:ext cx="5352424" cy="4394200"/>
          </a:xfrm>
        </p:spPr>
        <p:txBody>
          <a:bodyPr>
            <a:normAutofit/>
          </a:bodyPr>
          <a:lstStyle/>
          <a:p>
            <a:r>
              <a:rPr lang="en-US" dirty="0"/>
              <a:t>Sample nested loop and its behavior:</a:t>
            </a:r>
            <a:br>
              <a:rPr lang="en-US" dirty="0"/>
            </a:br>
            <a:r>
              <a:rPr lang="en-US" dirty="0">
                <a:latin typeface="Courier New" panose="02070309020205020404" pitchFamily="49" charset="0"/>
                <a:cs typeface="Courier New" panose="02070309020205020404" pitchFamily="49" charset="0"/>
              </a:rPr>
              <a:t>function outer()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let msg = "ace of spades";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function inner()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console.log</a:t>
            </a:r>
            <a:r>
              <a:rPr lang="en-US" dirty="0">
                <a:latin typeface="Courier New" panose="02070309020205020404" pitchFamily="49" charset="0"/>
                <a:cs typeface="Courier New" panose="02070309020205020404" pitchFamily="49" charset="0"/>
              </a:rPr>
              <a:t>(msg);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inner();</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console.log</a:t>
            </a:r>
            <a:r>
              <a:rPr lang="en-US" dirty="0">
                <a:latin typeface="Courier New" panose="02070309020205020404" pitchFamily="49" charset="0"/>
                <a:cs typeface="Courier New" panose="02070309020205020404" pitchFamily="49" charset="0"/>
              </a:rPr>
              <a:t>("is my card");</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run the outer() function</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outer();</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logs "ace of spades"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logs "is my card"</a:t>
            </a:r>
          </a:p>
        </p:txBody>
      </p:sp>
      <p:sp>
        <p:nvSpPr>
          <p:cNvPr id="4" name="Text Placeholder 3">
            <a:extLst>
              <a:ext uri="{FF2B5EF4-FFF2-40B4-BE49-F238E27FC236}">
                <a16:creationId xmlns:a16="http://schemas.microsoft.com/office/drawing/2014/main" id="{E624357F-299B-8848-8796-DF53F2D29D1D}"/>
              </a:ext>
            </a:extLst>
          </p:cNvPr>
          <p:cNvSpPr>
            <a:spLocks noGrp="1"/>
          </p:cNvSpPr>
          <p:nvPr>
            <p:ph type="body" sz="quarter" idx="18"/>
          </p:nvPr>
        </p:nvSpPr>
        <p:spPr>
          <a:xfrm>
            <a:off x="6693546" y="1638300"/>
            <a:ext cx="4157334" cy="4394200"/>
          </a:xfrm>
        </p:spPr>
        <p:txBody>
          <a:bodyPr/>
          <a:lstStyle/>
          <a:p>
            <a:r>
              <a:rPr lang="en-US" dirty="0"/>
              <a:t>Lexical scope</a:t>
            </a:r>
          </a:p>
          <a:p>
            <a:pPr lvl="1"/>
            <a:r>
              <a:rPr lang="en-US" dirty="0"/>
              <a:t>In the sample nested loop, the </a:t>
            </a:r>
            <a:r>
              <a:rPr lang="en-US" dirty="0">
                <a:latin typeface="Courier New" panose="02070309020205020404" pitchFamily="49" charset="0"/>
                <a:cs typeface="Courier New" panose="02070309020205020404" pitchFamily="49" charset="0"/>
              </a:rPr>
              <a:t>inner()</a:t>
            </a:r>
            <a:r>
              <a:rPr lang="en-US" dirty="0"/>
              <a:t> function "knows" the </a:t>
            </a:r>
            <a:r>
              <a:rPr lang="en-US" dirty="0">
                <a:latin typeface="Courier New" panose="02070309020205020404" pitchFamily="49" charset="0"/>
                <a:cs typeface="Courier New" panose="02070309020205020404" pitchFamily="49" charset="0"/>
              </a:rPr>
              <a:t>msg</a:t>
            </a:r>
            <a:r>
              <a:rPr lang="en-US" dirty="0"/>
              <a:t> variable because of </a:t>
            </a:r>
            <a:r>
              <a:rPr lang="en-US" b="1" dirty="0">
                <a:solidFill>
                  <a:srgbClr val="004A78"/>
                </a:solidFill>
              </a:rPr>
              <a:t>lexical scope</a:t>
            </a:r>
            <a:r>
              <a:rPr lang="en-US" dirty="0"/>
              <a:t> (a.k.a. </a:t>
            </a:r>
            <a:r>
              <a:rPr lang="en-US" b="1" dirty="0">
                <a:solidFill>
                  <a:srgbClr val="004A78"/>
                </a:solidFill>
              </a:rPr>
              <a:t>static scope</a:t>
            </a:r>
            <a:r>
              <a:rPr lang="en-US" dirty="0"/>
              <a:t>)</a:t>
            </a:r>
          </a:p>
          <a:p>
            <a:pPr lvl="1"/>
            <a:r>
              <a:rPr lang="en-US" dirty="0"/>
              <a:t>Lexical scope is based on the physical location of variables, functions, and other objects in the source code </a:t>
            </a:r>
          </a:p>
          <a:p>
            <a:pPr lvl="1"/>
            <a:r>
              <a:rPr lang="en-US" b="1" dirty="0">
                <a:solidFill>
                  <a:srgbClr val="004A78"/>
                </a:solidFill>
              </a:rPr>
              <a:t>Lexical environment</a:t>
            </a:r>
            <a:r>
              <a:rPr lang="en-US" dirty="0"/>
              <a:t>: environment that encompasses functions and the variables they use, in which they are interpreted</a:t>
            </a:r>
          </a:p>
        </p:txBody>
      </p:sp>
    </p:spTree>
    <p:extLst>
      <p:ext uri="{BB962C8B-B14F-4D97-AF65-F5344CB8AC3E}">
        <p14:creationId xmlns:p14="http://schemas.microsoft.com/office/powerpoint/2010/main" val="36129924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E28-038A-C94B-A374-C7AD52F17F82}"/>
              </a:ext>
            </a:extLst>
          </p:cNvPr>
          <p:cNvSpPr>
            <a:spLocks noGrp="1"/>
          </p:cNvSpPr>
          <p:nvPr>
            <p:ph type="title"/>
          </p:nvPr>
        </p:nvSpPr>
        <p:spPr/>
        <p:txBody>
          <a:bodyPr/>
          <a:lstStyle/>
          <a:p>
            <a:r>
              <a:rPr lang="en-US" dirty="0"/>
              <a:t>Introducing Closures (3 of 6)</a:t>
            </a:r>
          </a:p>
        </p:txBody>
      </p:sp>
      <p:sp>
        <p:nvSpPr>
          <p:cNvPr id="3" name="Text Placeholder 2">
            <a:extLst>
              <a:ext uri="{FF2B5EF4-FFF2-40B4-BE49-F238E27FC236}">
                <a16:creationId xmlns:a16="http://schemas.microsoft.com/office/drawing/2014/main" id="{6908025D-8181-8E49-BD47-E8EAE0276B39}"/>
              </a:ext>
            </a:extLst>
          </p:cNvPr>
          <p:cNvSpPr>
            <a:spLocks noGrp="1"/>
          </p:cNvSpPr>
          <p:nvPr>
            <p:ph type="body" sz="quarter" idx="17"/>
          </p:nvPr>
        </p:nvSpPr>
        <p:spPr>
          <a:xfrm>
            <a:off x="743576" y="1638300"/>
            <a:ext cx="5352424" cy="4394200"/>
          </a:xfrm>
        </p:spPr>
        <p:txBody>
          <a:bodyPr>
            <a:normAutofit/>
          </a:bodyPr>
          <a:lstStyle/>
          <a:p>
            <a:r>
              <a:rPr lang="en-US" dirty="0"/>
              <a:t>Sample nested loop where the outer function returns the inner function:</a:t>
            </a:r>
            <a:br>
              <a:rPr lang="en-US" dirty="0"/>
            </a:br>
            <a:r>
              <a:rPr lang="en-US" dirty="0">
                <a:latin typeface="Courier New" panose="02070309020205020404" pitchFamily="49" charset="0"/>
                <a:cs typeface="Courier New" panose="02070309020205020404" pitchFamily="49" charset="0"/>
              </a:rPr>
              <a:t>function outer()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let msg = "ace of spades";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function inner()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console.log</a:t>
            </a:r>
            <a:r>
              <a:rPr lang="en-US" dirty="0">
                <a:latin typeface="Courier New" panose="02070309020205020404" pitchFamily="49" charset="0"/>
                <a:cs typeface="Courier New" panose="02070309020205020404" pitchFamily="49" charset="0"/>
              </a:rPr>
              <a:t>(msg);</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inner;</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console.log</a:t>
            </a:r>
            <a:r>
              <a:rPr lang="en-US" dirty="0">
                <a:latin typeface="Courier New" panose="02070309020205020404" pitchFamily="49" charset="0"/>
                <a:cs typeface="Courier New" panose="02070309020205020404" pitchFamily="49" charset="0"/>
              </a:rPr>
              <a:t>("is my card");</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myClosure</a:t>
            </a:r>
            <a:r>
              <a:rPr lang="en-US" dirty="0">
                <a:latin typeface="Courier New" panose="02070309020205020404" pitchFamily="49" charset="0"/>
                <a:cs typeface="Courier New" panose="02070309020205020404" pitchFamily="49" charset="0"/>
              </a:rPr>
              <a:t> = outer();</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myClosure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logs "ace of spades"</a:t>
            </a:r>
          </a:p>
        </p:txBody>
      </p:sp>
      <p:sp>
        <p:nvSpPr>
          <p:cNvPr id="4" name="Text Placeholder 3">
            <a:extLst>
              <a:ext uri="{FF2B5EF4-FFF2-40B4-BE49-F238E27FC236}">
                <a16:creationId xmlns:a16="http://schemas.microsoft.com/office/drawing/2014/main" id="{B5171E7B-E7B8-5843-8DE4-1C6EE8BD0087}"/>
              </a:ext>
            </a:extLst>
          </p:cNvPr>
          <p:cNvSpPr>
            <a:spLocks noGrp="1"/>
          </p:cNvSpPr>
          <p:nvPr>
            <p:ph type="body" sz="quarter" idx="18"/>
          </p:nvPr>
        </p:nvSpPr>
        <p:spPr>
          <a:xfrm>
            <a:off x="6693546" y="1638300"/>
            <a:ext cx="4157334" cy="4394200"/>
          </a:xfrm>
        </p:spPr>
        <p:txBody>
          <a:bodyPr/>
          <a:lstStyle/>
          <a:p>
            <a:r>
              <a:rPr lang="en-US" dirty="0"/>
              <a:t>Closures and the lexical environment</a:t>
            </a:r>
          </a:p>
          <a:p>
            <a:pPr lvl="1"/>
            <a:r>
              <a:rPr lang="en-US" dirty="0"/>
              <a:t>When the </a:t>
            </a:r>
            <a:r>
              <a:rPr lang="en-US" dirty="0">
                <a:latin typeface="Courier New" panose="02070309020205020404" pitchFamily="49" charset="0"/>
                <a:cs typeface="Courier New" panose="02070309020205020404" pitchFamily="49" charset="0"/>
              </a:rPr>
              <a:t>inner()</a:t>
            </a:r>
            <a:r>
              <a:rPr lang="en-US" dirty="0"/>
              <a:t> function is stored in the </a:t>
            </a:r>
            <a:r>
              <a:rPr lang="en-US" dirty="0" err="1">
                <a:latin typeface="Courier New" panose="02070309020205020404" pitchFamily="49" charset="0"/>
                <a:cs typeface="Courier New" panose="02070309020205020404" pitchFamily="49" charset="0"/>
              </a:rPr>
              <a:t>myClosure</a:t>
            </a:r>
            <a:r>
              <a:rPr lang="en-US" dirty="0"/>
              <a:t> variable, a </a:t>
            </a:r>
            <a:r>
              <a:rPr lang="en-US" b="1" dirty="0">
                <a:solidFill>
                  <a:srgbClr val="004A78"/>
                </a:solidFill>
              </a:rPr>
              <a:t>closure</a:t>
            </a:r>
            <a:r>
              <a:rPr lang="en-US" dirty="0"/>
              <a:t> is created in which the lexical environment is copied, too</a:t>
            </a:r>
          </a:p>
          <a:p>
            <a:pPr lvl="1"/>
            <a:r>
              <a:rPr lang="en-US" dirty="0"/>
              <a:t>Closures "enclose" everything about the function, including its context within the surrounding source code</a:t>
            </a:r>
          </a:p>
          <a:p>
            <a:pPr lvl="1"/>
            <a:r>
              <a:rPr lang="en-US" dirty="0"/>
              <a:t>Functions that create closures require more memory</a:t>
            </a:r>
          </a:p>
        </p:txBody>
      </p:sp>
    </p:spTree>
    <p:extLst>
      <p:ext uri="{BB962C8B-B14F-4D97-AF65-F5344CB8AC3E}">
        <p14:creationId xmlns:p14="http://schemas.microsoft.com/office/powerpoint/2010/main" val="40445664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493EF-2DBE-394E-924D-24EA44850403}"/>
              </a:ext>
            </a:extLst>
          </p:cNvPr>
          <p:cNvSpPr>
            <a:spLocks noGrp="1"/>
          </p:cNvSpPr>
          <p:nvPr>
            <p:ph type="title"/>
          </p:nvPr>
        </p:nvSpPr>
        <p:spPr/>
        <p:txBody>
          <a:bodyPr/>
          <a:lstStyle/>
          <a:p>
            <a:r>
              <a:rPr lang="en-US" dirty="0"/>
              <a:t>Introducing Closures (4 of 6)</a:t>
            </a:r>
          </a:p>
        </p:txBody>
      </p:sp>
      <p:sp>
        <p:nvSpPr>
          <p:cNvPr id="3" name="Text Placeholder 2">
            <a:extLst>
              <a:ext uri="{FF2B5EF4-FFF2-40B4-BE49-F238E27FC236}">
                <a16:creationId xmlns:a16="http://schemas.microsoft.com/office/drawing/2014/main" id="{021B05CA-F0DB-364F-8308-6736506746E6}"/>
              </a:ext>
            </a:extLst>
          </p:cNvPr>
          <p:cNvSpPr>
            <a:spLocks noGrp="1"/>
          </p:cNvSpPr>
          <p:nvPr>
            <p:ph type="body" sz="quarter" idx="17"/>
          </p:nvPr>
        </p:nvSpPr>
        <p:spPr/>
        <p:txBody>
          <a:bodyPr/>
          <a:lstStyle/>
          <a:p>
            <a:r>
              <a:rPr lang="en-US" dirty="0"/>
              <a:t>Functions as objects and variables</a:t>
            </a:r>
          </a:p>
          <a:p>
            <a:pPr lvl="1"/>
            <a:r>
              <a:rPr lang="en-US" dirty="0"/>
              <a:t>Functions have properties, including </a:t>
            </a:r>
            <a:r>
              <a:rPr lang="en-US" dirty="0">
                <a:latin typeface="Courier New" panose="02070309020205020404" pitchFamily="49" charset="0"/>
                <a:cs typeface="Courier New" panose="02070309020205020404" pitchFamily="49" charset="0"/>
              </a:rPr>
              <a:t>name</a:t>
            </a:r>
            <a:r>
              <a:rPr lang="en-US" dirty="0"/>
              <a:t>, </a:t>
            </a:r>
            <a:r>
              <a:rPr lang="en-US" dirty="0">
                <a:latin typeface="Courier New" panose="02070309020205020404" pitchFamily="49" charset="0"/>
                <a:cs typeface="Courier New" panose="02070309020205020404" pitchFamily="49" charset="0"/>
              </a:rPr>
              <a:t>caller</a:t>
            </a:r>
            <a:r>
              <a:rPr lang="en-US" dirty="0"/>
              <a:t>, and </a:t>
            </a:r>
            <a:r>
              <a:rPr lang="en-US" dirty="0">
                <a:latin typeface="Courier New" panose="02070309020205020404" pitchFamily="49" charset="0"/>
                <a:cs typeface="Courier New" panose="02070309020205020404" pitchFamily="49" charset="0"/>
              </a:rPr>
              <a:t>length</a:t>
            </a:r>
            <a:r>
              <a:rPr lang="en-US" dirty="0"/>
              <a:t> (number of arguments)</a:t>
            </a:r>
          </a:p>
          <a:p>
            <a:pPr lvl="1"/>
            <a:r>
              <a:rPr lang="en-US" dirty="0"/>
              <a:t>Dynamic functions whose properties and methods are themselves variables can be created with the </a:t>
            </a:r>
            <a:r>
              <a:rPr lang="en-US" dirty="0">
                <a:latin typeface="Courier New" panose="02070309020205020404" pitchFamily="49" charset="0"/>
                <a:cs typeface="Courier New" panose="02070309020205020404" pitchFamily="49" charset="0"/>
              </a:rPr>
              <a:t>new Function()</a:t>
            </a:r>
            <a:r>
              <a:rPr lang="en-US" dirty="0"/>
              <a:t> object constructor</a:t>
            </a:r>
          </a:p>
          <a:p>
            <a:r>
              <a:rPr lang="en-US" dirty="0"/>
              <a:t>Closures with </a:t>
            </a:r>
            <a:r>
              <a:rPr lang="en-US" dirty="0">
                <a:latin typeface="Courier New" panose="02070309020205020404" pitchFamily="49" charset="0"/>
                <a:cs typeface="Courier New" panose="02070309020205020404" pitchFamily="49" charset="0"/>
              </a:rPr>
              <a:t>for</a:t>
            </a:r>
            <a:r>
              <a:rPr lang="en-US" dirty="0"/>
              <a:t> loops</a:t>
            </a:r>
          </a:p>
          <a:p>
            <a:pPr lvl="1"/>
            <a:r>
              <a:rPr lang="en-US" dirty="0"/>
              <a:t>Closures appear with program loops that call functions at each iteration</a:t>
            </a:r>
          </a:p>
          <a:p>
            <a:pPr lvl="2"/>
            <a:r>
              <a:rPr lang="en-US" dirty="0"/>
              <a:t>The value of the </a:t>
            </a:r>
            <a:r>
              <a:rPr lang="en-US" dirty="0" err="1">
                <a:latin typeface="Courier New" panose="02070309020205020404" pitchFamily="49" charset="0"/>
                <a:cs typeface="Courier New" panose="02070309020205020404" pitchFamily="49" charset="0"/>
              </a:rPr>
              <a:t>i</a:t>
            </a:r>
            <a:r>
              <a:rPr lang="en-US" dirty="0"/>
              <a:t> counter variable at the time it is referenced within the loop is retained for component functions/methods run after the loop finishes</a:t>
            </a:r>
          </a:p>
          <a:p>
            <a:pPr lvl="1"/>
            <a:r>
              <a:rPr lang="en-US" dirty="0"/>
              <a:t>Closures appear in program loops involving event handlers that are not run until the event occurs</a:t>
            </a:r>
          </a:p>
          <a:p>
            <a:pPr lvl="2"/>
            <a:r>
              <a:rPr lang="en-US" dirty="0"/>
              <a:t>Again, the value of the </a:t>
            </a:r>
            <a:r>
              <a:rPr lang="en-US" dirty="0" err="1">
                <a:latin typeface="Courier New" panose="02070309020205020404" pitchFamily="49" charset="0"/>
                <a:cs typeface="Courier New" panose="02070309020205020404" pitchFamily="49" charset="0"/>
              </a:rPr>
              <a:t>i</a:t>
            </a:r>
            <a:r>
              <a:rPr lang="en-US" dirty="0"/>
              <a:t> counter variable at the time the loop runs is used when the associated event handler is run</a:t>
            </a:r>
          </a:p>
          <a:p>
            <a:pPr lvl="2"/>
            <a:r>
              <a:rPr lang="en-US" dirty="0"/>
              <a:t>The poker game uses this feature to generate event handlers to "flip the cards"</a:t>
            </a:r>
          </a:p>
        </p:txBody>
      </p:sp>
    </p:spTree>
    <p:extLst>
      <p:ext uri="{BB962C8B-B14F-4D97-AF65-F5344CB8AC3E}">
        <p14:creationId xmlns:p14="http://schemas.microsoft.com/office/powerpoint/2010/main" val="18629863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A8A23-5F1A-9943-8853-DB32B4B04CBE}"/>
              </a:ext>
            </a:extLst>
          </p:cNvPr>
          <p:cNvSpPr>
            <a:spLocks noGrp="1"/>
          </p:cNvSpPr>
          <p:nvPr>
            <p:ph type="title"/>
          </p:nvPr>
        </p:nvSpPr>
        <p:spPr/>
        <p:txBody>
          <a:bodyPr/>
          <a:lstStyle/>
          <a:p>
            <a:r>
              <a:rPr lang="en-US" dirty="0"/>
              <a:t>Introducing Closures (5 of 6)</a:t>
            </a:r>
          </a:p>
        </p:txBody>
      </p:sp>
      <p:pic>
        <p:nvPicPr>
          <p:cNvPr id="7" name="Picture Placeholder 6" descr="A code block with code for switching the card images between the back and front. Program code. In the code, the words in the variable names are merged, and the code contains the following keywords: for, let, if, this, else. Line 1, Forward slash, forward slash, Display the card images on the table. Line 2: for, left parenthesis, let, i, equals, 0, semicolon, i, less than, card Images, dot, length, semicolon, i, plus, plus, right parenthesis, left brace. Line 3, indented once: card Images, left bracket, i, right bracket, dot, s r c, equals, my Hand, dot, cards, left bracket, i, right bracket, dot, card Image, left parenthesis, right parenthesis, semicolon. Line 4: Blank. Line 5, indented once: Forward slash, forward slash, Flip the card images when clicked. Line 6, indented once: card images, left bracket, i, right bracket, dot, on click, equals, function, left parenthesis, right parenthesis, left brace. Line 7, indented twice: if, left parenthesis, this, dot, s r c, dot, includes, left parenthesis, left double quotation mark, card back, dot, p n g, right double quotation mark, right parenthesis, right parenthesis, left brace. Line 8, indented 3 times: Forward slash, forward slash, Show the front of the card. Line 9, indented 3 times: this, dot s r c, equals, my Hand, dot, cards, left bracket, i, right bracket, dot, card Image, left parenthesis, right parenthesis, semicolon. Line 10, indented twice: Right brace, else, right brace. Line 11, indented 3 times: Forward slash, forward slash, Show the back of the card. Line 12, indented 3 times: this, dot, s r c, equals, left double quotation mark, card back, dot, p n g, right double quotation mark, semicolon. Line 13, indented twice: Right brace. Line 14, indented once: Right brace. Line 15: Right brace. In line 6 of the above code, an event handler is added to every card image. In line 9, if the card is already showing the back, the front image is shown. Otherwise, in line 12, the back image is shown.">
            <a:extLst>
              <a:ext uri="{FF2B5EF4-FFF2-40B4-BE49-F238E27FC236}">
                <a16:creationId xmlns:a16="http://schemas.microsoft.com/office/drawing/2014/main" id="{F3C68BB9-1329-CE43-B2EB-5B4574CA6EEE}"/>
              </a:ext>
            </a:extLst>
          </p:cNvPr>
          <p:cNvPicPr>
            <a:picLocks noGrp="1" noChangeAspect="1"/>
          </p:cNvPicPr>
          <p:nvPr>
            <p:ph type="pic" sz="quarter" idx="10"/>
          </p:nvPr>
        </p:nvPicPr>
        <p:blipFill>
          <a:blip r:embed="rId2"/>
          <a:stretch>
            <a:fillRect/>
          </a:stretch>
        </p:blipFill>
        <p:spPr>
          <a:xfrm>
            <a:off x="731520" y="1619557"/>
            <a:ext cx="8247588" cy="3540964"/>
          </a:xfrm>
        </p:spPr>
      </p:pic>
      <p:sp>
        <p:nvSpPr>
          <p:cNvPr id="5" name="Text Placeholder 4">
            <a:extLst>
              <a:ext uri="{FF2B5EF4-FFF2-40B4-BE49-F238E27FC236}">
                <a16:creationId xmlns:a16="http://schemas.microsoft.com/office/drawing/2014/main" id="{A6E704B9-59DB-3C4B-9A1D-2A57039CBBD9}"/>
              </a:ext>
            </a:extLst>
          </p:cNvPr>
          <p:cNvSpPr>
            <a:spLocks noGrp="1"/>
          </p:cNvSpPr>
          <p:nvPr>
            <p:ph type="body" sz="quarter" idx="11"/>
          </p:nvPr>
        </p:nvSpPr>
        <p:spPr>
          <a:xfrm>
            <a:off x="1532709" y="5206715"/>
            <a:ext cx="7062651" cy="672105"/>
          </a:xfrm>
        </p:spPr>
        <p:txBody>
          <a:bodyPr/>
          <a:lstStyle/>
          <a:p>
            <a:r>
              <a:rPr lang="en-US" dirty="0"/>
              <a:t>Figure 8-22 Switching the card images between the back and front</a:t>
            </a:r>
          </a:p>
        </p:txBody>
      </p:sp>
    </p:spTree>
    <p:extLst>
      <p:ext uri="{BB962C8B-B14F-4D97-AF65-F5344CB8AC3E}">
        <p14:creationId xmlns:p14="http://schemas.microsoft.com/office/powerpoint/2010/main" val="41510616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485E0-A584-F443-BC99-BEBA9E756FE2}"/>
              </a:ext>
            </a:extLst>
          </p:cNvPr>
          <p:cNvSpPr>
            <a:spLocks noGrp="1"/>
          </p:cNvSpPr>
          <p:nvPr>
            <p:ph type="title"/>
          </p:nvPr>
        </p:nvSpPr>
        <p:spPr/>
        <p:txBody>
          <a:bodyPr/>
          <a:lstStyle/>
          <a:p>
            <a:r>
              <a:rPr lang="en-US" dirty="0"/>
              <a:t>Introducing Closures (6 of 6)</a:t>
            </a:r>
          </a:p>
        </p:txBody>
      </p:sp>
      <p:pic>
        <p:nvPicPr>
          <p:cNvPr id="6" name="Picture Placeholder 5" descr="A code block with code for replacing marked cards when the Draw button is clicked. Program code. In the code, the words in the variable names are merged, and the code contains the following keywords: for, let, if. Line 1: draw Button, dot, add Event Listener, left parenthesis, left double quotation mark, click, right double quotation mark, comma, function, left parenthesis, right parenthesis, left brace. Line 2, indented once: Forward slash, forward slash, Enable the Deal and Bet options when the player chooses. Line 3, indented once: deal Button, dot, disabled, equals, false, semicolon, indented a few times, forward slash, forward slash, Turn on the Deal. Line 4, indented once: bet Selection, dot, disabled, equals, false, semicolon, indented a few times, forward slash, forward slash, Turn on the bet. Line 5, indented once: draw Button, dot, disabled, equals, true, semicolon, indented a few times, forward slash, forward slash, Turn off the Draw. Line 6, indented once: stand Button, dot, disabled, equals, true, semicolon, indented a few times, forward slash, forward slash, Turn off the Stand. Line 7: Blank. Line 8, indented once: Forward slash, forward slash, Replace cards marked to be discarded. Line 9, indented once: for, left parenthesis, left, i, equals, 0, semicolon, i, less than, card Images, dot, lengths, semicolon, i, plus, plus, right parenthesis, left brace. Line 10, indented twice: if, left parenthesis, card Images, left bracket, i, right bracket, s r c, dot, includes, left parenthesis, left double quotation mark, card back, dot, p n g, right double quotation mark, right parenthesis, right parenthesis, left brace. Line 11, indented 3 times: Forward slash, forward slash, Replace the card and its image on the table. Line 12, indented 3 times: my Hand, dot, replace Card, left parenthesis, i, comma, my Deck, right parenthesis, semicolon. Line 13, indented 3 times: card Images, left bracket, i, right bracket, dot, s r c, equals, my Hand, dot, cards, left bracket, i, right bracket, dot, card Image, left parenthesis, right parenthesis, semicolon. Line 14, indented twice: Right brace. Line 15, indented once: Right brace. Line 16: Right brace, right parenthesis, semicolon. Line 1 of the above code contains the event listener for the click event in the Draw button. Line 9 loops through the list of card images. In lines 10 to 14, if the card is showing the back image, it is replaced with a new card from the deck.">
            <a:extLst>
              <a:ext uri="{FF2B5EF4-FFF2-40B4-BE49-F238E27FC236}">
                <a16:creationId xmlns:a16="http://schemas.microsoft.com/office/drawing/2014/main" id="{73C62C1A-1C27-194E-9447-9353D0C916C9}"/>
              </a:ext>
            </a:extLst>
          </p:cNvPr>
          <p:cNvPicPr>
            <a:picLocks noGrp="1" noChangeAspect="1"/>
          </p:cNvPicPr>
          <p:nvPr>
            <p:ph type="pic" sz="quarter" idx="10"/>
          </p:nvPr>
        </p:nvPicPr>
        <p:blipFill>
          <a:blip r:embed="rId2"/>
          <a:stretch>
            <a:fillRect/>
          </a:stretch>
        </p:blipFill>
        <p:spPr>
          <a:xfrm>
            <a:off x="731519" y="1619557"/>
            <a:ext cx="7917805" cy="3553356"/>
          </a:xfrm>
        </p:spPr>
      </p:pic>
      <p:sp>
        <p:nvSpPr>
          <p:cNvPr id="4" name="Text Placeholder 3">
            <a:extLst>
              <a:ext uri="{FF2B5EF4-FFF2-40B4-BE49-F238E27FC236}">
                <a16:creationId xmlns:a16="http://schemas.microsoft.com/office/drawing/2014/main" id="{8341BBBC-F80A-6A4D-9D6B-BD955F83DE88}"/>
              </a:ext>
            </a:extLst>
          </p:cNvPr>
          <p:cNvSpPr>
            <a:spLocks noGrp="1"/>
          </p:cNvSpPr>
          <p:nvPr>
            <p:ph type="body" sz="quarter" idx="11"/>
          </p:nvPr>
        </p:nvSpPr>
        <p:spPr>
          <a:xfrm>
            <a:off x="1410789" y="5206715"/>
            <a:ext cx="7062651" cy="672105"/>
          </a:xfrm>
        </p:spPr>
        <p:txBody>
          <a:bodyPr/>
          <a:lstStyle/>
          <a:p>
            <a:r>
              <a:rPr lang="en-US" dirty="0"/>
              <a:t>Figure 8-24 Replacing marked cards when the Draw button is clicked</a:t>
            </a:r>
          </a:p>
        </p:txBody>
      </p:sp>
    </p:spTree>
    <p:extLst>
      <p:ext uri="{BB962C8B-B14F-4D97-AF65-F5344CB8AC3E}">
        <p14:creationId xmlns:p14="http://schemas.microsoft.com/office/powerpoint/2010/main" val="20300980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EDCCF-714B-3F45-991C-6353F3361D4D}"/>
              </a:ext>
            </a:extLst>
          </p:cNvPr>
          <p:cNvSpPr>
            <a:spLocks noGrp="1"/>
          </p:cNvSpPr>
          <p:nvPr>
            <p:ph type="title"/>
          </p:nvPr>
        </p:nvSpPr>
        <p:spPr/>
        <p:txBody>
          <a:bodyPr/>
          <a:lstStyle/>
          <a:p>
            <a:r>
              <a:rPr lang="en-US" dirty="0"/>
              <a:t>Working with Public, Private, and Privileged Methods (1 of 6)</a:t>
            </a:r>
          </a:p>
        </p:txBody>
      </p:sp>
      <p:sp>
        <p:nvSpPr>
          <p:cNvPr id="3" name="Text Placeholder 2">
            <a:extLst>
              <a:ext uri="{FF2B5EF4-FFF2-40B4-BE49-F238E27FC236}">
                <a16:creationId xmlns:a16="http://schemas.microsoft.com/office/drawing/2014/main" id="{A13EFE9F-68DC-3147-9D01-42FFCDAA3E54}"/>
              </a:ext>
            </a:extLst>
          </p:cNvPr>
          <p:cNvSpPr>
            <a:spLocks noGrp="1"/>
          </p:cNvSpPr>
          <p:nvPr>
            <p:ph type="body" sz="quarter" idx="17"/>
          </p:nvPr>
        </p:nvSpPr>
        <p:spPr/>
        <p:txBody>
          <a:bodyPr/>
          <a:lstStyle/>
          <a:p>
            <a:r>
              <a:rPr lang="en-US" dirty="0"/>
              <a:t>Methods associated with custom objects can be public, private, or privileged</a:t>
            </a:r>
          </a:p>
          <a:p>
            <a:pPr lvl="1"/>
            <a:r>
              <a:rPr lang="en-US" b="1" dirty="0">
                <a:solidFill>
                  <a:srgbClr val="004A78"/>
                </a:solidFill>
              </a:rPr>
              <a:t>Public method</a:t>
            </a:r>
            <a:r>
              <a:rPr lang="en-US" dirty="0"/>
              <a:t>: a method that is defined for the object prototype and, thus, can be called outside of the object</a:t>
            </a:r>
          </a:p>
          <a:p>
            <a:pPr lvl="1"/>
            <a:r>
              <a:rPr lang="en-US" b="1" dirty="0">
                <a:solidFill>
                  <a:srgbClr val="004A78"/>
                </a:solidFill>
              </a:rPr>
              <a:t>Private method</a:t>
            </a:r>
            <a:r>
              <a:rPr lang="en-US" dirty="0"/>
              <a:t>: a method that is created within the constructor function and, thus, accessible only within the constructor</a:t>
            </a:r>
          </a:p>
          <a:p>
            <a:pPr lvl="2"/>
            <a:r>
              <a:rPr lang="en-US" dirty="0"/>
              <a:t>Protects code from being changed, but must be copied with each instantiation</a:t>
            </a:r>
          </a:p>
          <a:p>
            <a:pPr lvl="1"/>
            <a:r>
              <a:rPr lang="en-US" b="1" dirty="0">
                <a:solidFill>
                  <a:srgbClr val="004A78"/>
                </a:solidFill>
              </a:rPr>
              <a:t>Privileged method</a:t>
            </a:r>
            <a:r>
              <a:rPr lang="en-US" dirty="0"/>
              <a:t>: a method that accesses private variables and methods but that is also accessible to the public</a:t>
            </a:r>
          </a:p>
          <a:p>
            <a:r>
              <a:rPr lang="en-US" dirty="0"/>
              <a:t>Private and privileged methods can be created only within the constructor function</a:t>
            </a:r>
          </a:p>
          <a:p>
            <a:r>
              <a:rPr lang="en-US" dirty="0"/>
              <a:t>Public methods can be created at any time using the object's prototype</a:t>
            </a:r>
          </a:p>
          <a:p>
            <a:r>
              <a:rPr lang="en-US" dirty="0"/>
              <a:t>A public </a:t>
            </a:r>
            <a:r>
              <a:rPr lang="en-US" dirty="0" err="1">
                <a:latin typeface="Courier New" panose="02070309020205020404" pitchFamily="49" charset="0"/>
                <a:cs typeface="Courier New" panose="02070309020205020404" pitchFamily="49" charset="0"/>
              </a:rPr>
              <a:t>getHandValue</a:t>
            </a:r>
            <a:r>
              <a:rPr lang="en-US" dirty="0">
                <a:latin typeface="Courier New" panose="02070309020205020404" pitchFamily="49" charset="0"/>
                <a:cs typeface="Courier New" panose="02070309020205020404" pitchFamily="49" charset="0"/>
              </a:rPr>
              <a:t>()</a:t>
            </a:r>
            <a:r>
              <a:rPr lang="en-US" dirty="0"/>
              <a:t> method and a private </a:t>
            </a:r>
            <a:r>
              <a:rPr lang="en-US" dirty="0" err="1">
                <a:latin typeface="Courier New" panose="02070309020205020404" pitchFamily="49" charset="0"/>
                <a:cs typeface="Courier New" panose="02070309020205020404" pitchFamily="49" charset="0"/>
              </a:rPr>
              <a:t>handType</a:t>
            </a:r>
            <a:r>
              <a:rPr lang="en-US" dirty="0">
                <a:latin typeface="Courier New" panose="02070309020205020404" pitchFamily="49" charset="0"/>
                <a:cs typeface="Courier New" panose="02070309020205020404" pitchFamily="49" charset="0"/>
              </a:rPr>
              <a:t>()</a:t>
            </a:r>
            <a:r>
              <a:rPr lang="en-US" dirty="0"/>
              <a:t> method are added to the </a:t>
            </a:r>
            <a:r>
              <a:rPr lang="en-US" dirty="0" err="1">
                <a:latin typeface="Courier New" panose="02070309020205020404" pitchFamily="49" charset="0"/>
                <a:cs typeface="Courier New" panose="02070309020205020404" pitchFamily="49" charset="0"/>
              </a:rPr>
              <a:t>pokerHand</a:t>
            </a:r>
            <a:r>
              <a:rPr lang="en-US" dirty="0"/>
              <a:t> prototype for the poker game project</a:t>
            </a:r>
          </a:p>
        </p:txBody>
      </p:sp>
    </p:spTree>
    <p:extLst>
      <p:ext uri="{BB962C8B-B14F-4D97-AF65-F5344CB8AC3E}">
        <p14:creationId xmlns:p14="http://schemas.microsoft.com/office/powerpoint/2010/main" val="28890485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9C50-C06D-7E4C-A608-ABDB35BB81E2}"/>
              </a:ext>
            </a:extLst>
          </p:cNvPr>
          <p:cNvSpPr>
            <a:spLocks noGrp="1"/>
          </p:cNvSpPr>
          <p:nvPr>
            <p:ph type="title"/>
          </p:nvPr>
        </p:nvSpPr>
        <p:spPr/>
        <p:txBody>
          <a:bodyPr/>
          <a:lstStyle/>
          <a:p>
            <a:r>
              <a:rPr lang="en-US" dirty="0"/>
              <a:t>Working with Public, Private, and Privileged Methods (2 of 6)</a:t>
            </a:r>
          </a:p>
        </p:txBody>
      </p:sp>
      <p:pic>
        <p:nvPicPr>
          <p:cNvPr id="6" name="Picture Placeholder 5" descr="Two code blocks with code for adding the get Hand Value public method. The following are the details in the first fragment of code. Program code. In the code, the words in the variable names are merged, and the code contains the following keywords: return, function, for, if. Line 1: Forward slash, forward slash, Method to determine the value of the poker Hand. Line 2: poker Hand, dot, prototype, get Hand Value, equals, function, left parenthesis, right parenthesis, left brace. Line 3, indented once: return, hand Type, left parenthesis, this, right parenthesis, semicolon. Line 4: Blank. Line 5, indented once: Forward slash, asterisk, line of hyphens, plus. Line 6, indented once: pipe, The hand Type, left parenthesis, right parenthesis, function returns a test string of, pipe. Line 7, indented once: pipe, the type of hand held by 5 card poker hand, period, indented once, pipe. Line 8, indented once: plus, a line of hyphens, asterisk, forward slash. Line 9, indented once: function, hand Type, left parenthesis, poker Hand, right parenthesis, left brace. Line 10, indented twice: Forward slash, asterisk, Determine the rank value of each card in the hand. Line 11, indented 3 times: by creating a property named rank Value. Line 11, indented twice: for, left parenthesis, let, i, equals, 0, semicolon, i, less than, poker Hand, dot, cards, length, semicolon, i, plus, plus, right parenthesis, left brace. Line 12, indented 3 times: if, left parenthesis, poker Hand, dot, cards, left bracket, i, right bracket, dot, rank, equals, equals, equals, left double quotation mark, ace, right double quotation mark, right parenthesis, left brace. Line 13, indented a few times: poker Hand, dot, cards, left bracket, i, right bracket, dot, rank Value, equals, 14, semicolon. In line 2 of the above code, get Hand Value, left parenthesis, right parenthesis is a public method. In line 9, the hand Type, left parenthesis, right parenthesis method is private. The following are the details in the second fragment of code. Program code. In the code, the words in the variable names are merged, and the code contains the following keywords: if, else, let, return. Line 1, indented twice: Forward slash, forward slash, Return a text string describing the hand for draw poker, forward slash, forward slash. Line 2, indented twice: if, left parenthesis, has Royal Flush, left parenthesis, right parenthesis, right parenthesis, left brace, return, left double quotation mark, Royal Flush, right double quotation mark, semicolon, right brace. Line 3, indented twice: else, if, left parenthesis, has Straight Flush, left parenthesis, right parenthesis, right parenthesis, left brace, return, left double quotation mark, Straight Flush, right double quotation mark, semicolon, right brace. Line 4, indented twice: else, if, left parenthesis, has Flush, left parenthesis, right parenthesis, right parenthesis, left brace, return left double quotation mark, Flush, right double quotation mark, semicolon, right brace. Line 5, indented twice: else, if, left parenthesis, has Straight, left parenthesis, right parenthesis, right parenthesis, left brace, return, left double quotation mark, right double quotation mark, semicolon, right brace. Line 6, indented twice: else, left brace. Line 7, indented 3 times: let, sets, equals, has Sets, left parenthesis, right parenthesis, semicolon. Line 8, indented 3 times: if, left parenthesis, sets, equals, equals, equals, left double quotation mark, Pair, right double quotation mark, pipe, pipe, sets, equals, equals, equals, left double quotation mark, none, right double quotation mark, right parenthesis, left brace, sets, equals, left double quotation mark, No Winner, right double quotation mark, semicolon, right brace. Line 9, indented 3 times: return sets, semicolon. Line 10, indented twice: Right brace. Line 11, indented once: Right brace. Line 12, indented once: Forward slash, asterisk, a line of hyphens, plus. Line 13, indented once, pipe, indented a few times, End of the hand Type, left parenthesis, right parenthesis, function, indented a few times, pipe. Line 14, indented once: Plus, a line of hyphens, asterisk, forward slash. Line 15: Right brace. In line 11, the function ends. In line 15, the method ends.">
            <a:extLst>
              <a:ext uri="{FF2B5EF4-FFF2-40B4-BE49-F238E27FC236}">
                <a16:creationId xmlns:a16="http://schemas.microsoft.com/office/drawing/2014/main" id="{B2844EBC-B897-8542-9E94-74357DCA46A3}"/>
              </a:ext>
            </a:extLst>
          </p:cNvPr>
          <p:cNvPicPr>
            <a:picLocks noGrp="1" noChangeAspect="1"/>
          </p:cNvPicPr>
          <p:nvPr>
            <p:ph type="pic" sz="quarter" idx="10"/>
          </p:nvPr>
        </p:nvPicPr>
        <p:blipFill>
          <a:blip r:embed="rId2"/>
          <a:stretch>
            <a:fillRect/>
          </a:stretch>
        </p:blipFill>
        <p:spPr>
          <a:xfrm>
            <a:off x="733118" y="1618488"/>
            <a:ext cx="5362882" cy="4593374"/>
          </a:xfrm>
        </p:spPr>
      </p:pic>
      <p:sp>
        <p:nvSpPr>
          <p:cNvPr id="4" name="Text Placeholder 3">
            <a:extLst>
              <a:ext uri="{FF2B5EF4-FFF2-40B4-BE49-F238E27FC236}">
                <a16:creationId xmlns:a16="http://schemas.microsoft.com/office/drawing/2014/main" id="{F68DD9AE-43A8-E246-A257-DA5B5602CCB2}"/>
              </a:ext>
            </a:extLst>
          </p:cNvPr>
          <p:cNvSpPr>
            <a:spLocks noGrp="1"/>
          </p:cNvSpPr>
          <p:nvPr>
            <p:ph type="body" sz="quarter" idx="11"/>
          </p:nvPr>
        </p:nvSpPr>
        <p:spPr/>
        <p:txBody>
          <a:bodyPr/>
          <a:lstStyle/>
          <a:p>
            <a:r>
              <a:rPr lang="en-US" dirty="0"/>
              <a:t>Figure 8-26 Adding the </a:t>
            </a:r>
            <a:r>
              <a:rPr lang="en-US" dirty="0" err="1">
                <a:latin typeface="Courier New" panose="02070309020205020404" pitchFamily="49" charset="0"/>
                <a:cs typeface="Courier New" panose="02070309020205020404" pitchFamily="49" charset="0"/>
              </a:rPr>
              <a:t>getHandValue</a:t>
            </a:r>
            <a:r>
              <a:rPr lang="en-US" dirty="0">
                <a:latin typeface="Courier New" panose="02070309020205020404" pitchFamily="49" charset="0"/>
                <a:cs typeface="Courier New" panose="02070309020205020404" pitchFamily="49" charset="0"/>
              </a:rPr>
              <a:t>()</a:t>
            </a:r>
            <a:r>
              <a:rPr lang="en-US" dirty="0"/>
              <a:t> public method</a:t>
            </a:r>
          </a:p>
        </p:txBody>
      </p:sp>
    </p:spTree>
    <p:extLst>
      <p:ext uri="{BB962C8B-B14F-4D97-AF65-F5344CB8AC3E}">
        <p14:creationId xmlns:p14="http://schemas.microsoft.com/office/powerpoint/2010/main" val="314804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2EB8E-2331-114E-BE75-FF19FC244D16}"/>
              </a:ext>
            </a:extLst>
          </p:cNvPr>
          <p:cNvSpPr>
            <a:spLocks noGrp="1"/>
          </p:cNvSpPr>
          <p:nvPr>
            <p:ph type="title"/>
          </p:nvPr>
        </p:nvSpPr>
        <p:spPr/>
        <p:txBody>
          <a:bodyPr/>
          <a:lstStyle/>
          <a:p>
            <a:r>
              <a:rPr lang="en-US" dirty="0"/>
              <a:t>Understanding Object-Oriented Programming </a:t>
            </a:r>
            <a:br>
              <a:rPr lang="en-US" dirty="0"/>
            </a:br>
            <a:r>
              <a:rPr lang="en-US" dirty="0"/>
              <a:t>(1 of 3)</a:t>
            </a:r>
          </a:p>
        </p:txBody>
      </p:sp>
      <p:sp>
        <p:nvSpPr>
          <p:cNvPr id="3" name="Text Placeholder 2">
            <a:extLst>
              <a:ext uri="{FF2B5EF4-FFF2-40B4-BE49-F238E27FC236}">
                <a16:creationId xmlns:a16="http://schemas.microsoft.com/office/drawing/2014/main" id="{F9F5ABDC-64AE-F54F-93B9-49D9B698736B}"/>
              </a:ext>
            </a:extLst>
          </p:cNvPr>
          <p:cNvSpPr>
            <a:spLocks noGrp="1"/>
          </p:cNvSpPr>
          <p:nvPr>
            <p:ph type="body" sz="quarter" idx="17"/>
          </p:nvPr>
        </p:nvSpPr>
        <p:spPr/>
        <p:txBody>
          <a:bodyPr/>
          <a:lstStyle/>
          <a:p>
            <a:r>
              <a:rPr lang="en-US" dirty="0"/>
              <a:t>Reusing software objects</a:t>
            </a:r>
          </a:p>
          <a:p>
            <a:pPr lvl="1"/>
            <a:r>
              <a:rPr lang="en-US" b="1" dirty="0">
                <a:solidFill>
                  <a:srgbClr val="004A78"/>
                </a:solidFill>
              </a:rPr>
              <a:t>Object-oriented programming (OOP)</a:t>
            </a:r>
            <a:r>
              <a:rPr lang="en-US" dirty="0"/>
              <a:t>: the creation of reusable software objects that can be easily incorporated into multiple programs</a:t>
            </a:r>
          </a:p>
          <a:p>
            <a:pPr lvl="1"/>
            <a:r>
              <a:rPr lang="en-US" dirty="0"/>
              <a:t>Code and data written into objects can be treated as an individual unit and reused in a wide variety of contexts</a:t>
            </a:r>
          </a:p>
          <a:p>
            <a:pPr lvl="1"/>
            <a:r>
              <a:rPr lang="en-US" dirty="0"/>
              <a:t>Three types of objects:</a:t>
            </a:r>
          </a:p>
          <a:p>
            <a:pPr lvl="2"/>
            <a:r>
              <a:rPr lang="en-US" b="1" dirty="0">
                <a:solidFill>
                  <a:srgbClr val="004A78"/>
                </a:solidFill>
              </a:rPr>
              <a:t>Native objects</a:t>
            </a:r>
            <a:r>
              <a:rPr lang="en-US" dirty="0"/>
              <a:t>: objects that are part of the JavaScript language</a:t>
            </a:r>
          </a:p>
          <a:p>
            <a:pPr lvl="2"/>
            <a:r>
              <a:rPr lang="en-US" b="1" dirty="0">
                <a:solidFill>
                  <a:srgbClr val="004A78"/>
                </a:solidFill>
              </a:rPr>
              <a:t>Host objects</a:t>
            </a:r>
            <a:r>
              <a:rPr lang="en-US" dirty="0"/>
              <a:t>: objects provided by the browser (e.g., </a:t>
            </a:r>
            <a:r>
              <a:rPr lang="en-US" dirty="0">
                <a:latin typeface="Courier New" panose="02070309020205020404" pitchFamily="49" charset="0"/>
                <a:cs typeface="Courier New" panose="02070309020205020404" pitchFamily="49" charset="0"/>
              </a:rPr>
              <a:t>Window</a:t>
            </a:r>
            <a:r>
              <a:rPr lang="en-US" dirty="0"/>
              <a:t>, </a:t>
            </a:r>
            <a:r>
              <a:rPr lang="en-US" dirty="0">
                <a:latin typeface="Courier New" panose="02070309020205020404" pitchFamily="49" charset="0"/>
                <a:cs typeface="Courier New" panose="02070309020205020404" pitchFamily="49" charset="0"/>
              </a:rPr>
              <a:t>Document</a:t>
            </a:r>
            <a:r>
              <a:rPr lang="en-US" dirty="0"/>
              <a:t>, </a:t>
            </a:r>
            <a:r>
              <a:rPr lang="en-US" dirty="0">
                <a:latin typeface="Courier New" panose="02070309020205020404" pitchFamily="49" charset="0"/>
                <a:cs typeface="Courier New" panose="02070309020205020404" pitchFamily="49" charset="0"/>
              </a:rPr>
              <a:t>Form</a:t>
            </a:r>
            <a:r>
              <a:rPr lang="en-US" dirty="0"/>
              <a:t>)</a:t>
            </a:r>
          </a:p>
          <a:p>
            <a:pPr lvl="2"/>
            <a:r>
              <a:rPr lang="en-US" b="1" dirty="0">
                <a:solidFill>
                  <a:srgbClr val="004A78"/>
                </a:solidFill>
              </a:rPr>
              <a:t>Custom objects </a:t>
            </a:r>
            <a:r>
              <a:rPr lang="en-US" dirty="0"/>
              <a:t>(</a:t>
            </a:r>
            <a:r>
              <a:rPr lang="en-US" b="1" dirty="0">
                <a:solidFill>
                  <a:srgbClr val="004A78"/>
                </a:solidFill>
              </a:rPr>
              <a:t>user-defined objects</a:t>
            </a:r>
            <a:r>
              <a:rPr lang="en-US" dirty="0"/>
              <a:t>): objects created by the user for specific programming tasks</a:t>
            </a:r>
          </a:p>
          <a:p>
            <a:pPr lvl="1"/>
            <a:r>
              <a:rPr lang="en-US" dirty="0"/>
              <a:t>Objects from different sources are combined to create a finished application</a:t>
            </a:r>
          </a:p>
        </p:txBody>
      </p:sp>
    </p:spTree>
    <p:extLst>
      <p:ext uri="{BB962C8B-B14F-4D97-AF65-F5344CB8AC3E}">
        <p14:creationId xmlns:p14="http://schemas.microsoft.com/office/powerpoint/2010/main" val="29876248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9C50-C06D-7E4C-A608-ABDB35BB81E2}"/>
              </a:ext>
            </a:extLst>
          </p:cNvPr>
          <p:cNvSpPr>
            <a:spLocks noGrp="1"/>
          </p:cNvSpPr>
          <p:nvPr>
            <p:ph type="title"/>
          </p:nvPr>
        </p:nvSpPr>
        <p:spPr/>
        <p:txBody>
          <a:bodyPr/>
          <a:lstStyle/>
          <a:p>
            <a:r>
              <a:rPr lang="en-US" dirty="0"/>
              <a:t>Working with Public, Private, and Privileged Methods (3 of 6)</a:t>
            </a:r>
          </a:p>
        </p:txBody>
      </p:sp>
      <p:pic>
        <p:nvPicPr>
          <p:cNvPr id="6" name="Picture Placeholder 5" descr="A code block with code for displaying the value of the played hand. Program code. In the code, the words in the variable names are merged. Line 1, indented 3 times: card Images, left bracket, i, right bracket, dot, s r c, equals, my Hand, dot, cards, left bracket, i, right bracket, dot, card Images, left parenthesis, right parenthesis, semicolon. Line 2, indented twice: Right brace. Line 3, indented once: Right brace. Line 4: Blank. Line 5, indented once: Forward slash, forward slash, Evaluate the hand drawn by user. Line 6, indented once: status Box, dot, text Content, equals, my Hand, dot, get Hand Value, left parenthesis, right parenthesis, semicolon. Line 7: Right brace, right parenthesis, semicolon. Line 8: Blank. Line 9: Blank. Line 10: stand Button, dot, add Event Listener, left parenthesis, left double quotation mark, click, right double quotation mark, comma, function, left parenthesis, right parenthesis, left brace. Line 11, indented once: Forward slash, forward slash, Enable the Deal and Bet options when the player chooses. Line 12, indented once: deal Button, dot, disabled, equals, false, semicolon, indented a few times, forward slash, forward slash, Turn on the Deal. Line 13, indented once: bet Selection, dot, disabled, equals, false, semicolon, indented a few times, forward slash, forward slash, Turn on the Bet. Line 14, indented once: draw Button, dot, disabled, equals, true, indented a few times, forward slash, forward slash, Turn off the Draw. Line 15, indented once: stand Button, dot, disabled, equals, true, semicolon, indented a few times, forward slash, forward slash, Turn off the Stand. Line 16: Blank. Line 17, indented once: Forward slash, forward slash, Evaluate the hand drawn by user. Line 18, indented once: status Box, dot, text Content, equals, my Hand, dot, get Hand Value, left parenthesis, right parenthesis. Line 19: Right brace, right parenthesis, semicolon. Line 6 of the above code displays the hand value after the Draw button is clicked. Line 10 contains the Event listener for the Stand button. Line 18 displays the hand value after the Stand button is clicked.">
            <a:extLst>
              <a:ext uri="{FF2B5EF4-FFF2-40B4-BE49-F238E27FC236}">
                <a16:creationId xmlns:a16="http://schemas.microsoft.com/office/drawing/2014/main" id="{3EAE4660-38CC-6D48-A865-913390EDE429}"/>
              </a:ext>
            </a:extLst>
          </p:cNvPr>
          <p:cNvPicPr>
            <a:picLocks noGrp="1" noChangeAspect="1"/>
          </p:cNvPicPr>
          <p:nvPr>
            <p:ph type="pic" sz="quarter" idx="10"/>
          </p:nvPr>
        </p:nvPicPr>
        <p:blipFill>
          <a:blip r:embed="rId2"/>
          <a:stretch>
            <a:fillRect/>
          </a:stretch>
        </p:blipFill>
        <p:spPr>
          <a:xfrm>
            <a:off x="731519" y="1619557"/>
            <a:ext cx="7243247" cy="3551640"/>
          </a:xfrm>
        </p:spPr>
      </p:pic>
      <p:sp>
        <p:nvSpPr>
          <p:cNvPr id="4" name="Text Placeholder 3">
            <a:extLst>
              <a:ext uri="{FF2B5EF4-FFF2-40B4-BE49-F238E27FC236}">
                <a16:creationId xmlns:a16="http://schemas.microsoft.com/office/drawing/2014/main" id="{F68DD9AE-43A8-E246-A257-DA5B5602CCB2}"/>
              </a:ext>
            </a:extLst>
          </p:cNvPr>
          <p:cNvSpPr>
            <a:spLocks noGrp="1"/>
          </p:cNvSpPr>
          <p:nvPr>
            <p:ph type="body" sz="quarter" idx="11"/>
          </p:nvPr>
        </p:nvSpPr>
        <p:spPr>
          <a:xfrm>
            <a:off x="1088571" y="5206715"/>
            <a:ext cx="6252755" cy="672105"/>
          </a:xfrm>
        </p:spPr>
        <p:txBody>
          <a:bodyPr/>
          <a:lstStyle/>
          <a:p>
            <a:r>
              <a:rPr lang="en-US" dirty="0"/>
              <a:t>Figure 8-27 Displaying the value of the played hand</a:t>
            </a:r>
          </a:p>
        </p:txBody>
      </p:sp>
    </p:spTree>
    <p:extLst>
      <p:ext uri="{BB962C8B-B14F-4D97-AF65-F5344CB8AC3E}">
        <p14:creationId xmlns:p14="http://schemas.microsoft.com/office/powerpoint/2010/main" val="15755711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9C50-C06D-7E4C-A608-ABDB35BB81E2}"/>
              </a:ext>
            </a:extLst>
          </p:cNvPr>
          <p:cNvSpPr>
            <a:spLocks noGrp="1"/>
          </p:cNvSpPr>
          <p:nvPr>
            <p:ph type="title"/>
          </p:nvPr>
        </p:nvSpPr>
        <p:spPr/>
        <p:txBody>
          <a:bodyPr/>
          <a:lstStyle/>
          <a:p>
            <a:r>
              <a:rPr lang="en-US" dirty="0"/>
              <a:t>Working with Public, Private, and Privileged Methods (4 of 6)</a:t>
            </a:r>
          </a:p>
        </p:txBody>
      </p:sp>
      <p:pic>
        <p:nvPicPr>
          <p:cNvPr id="6" name="Picture Placeholder 5" descr="A code block with code for calculating the payout for a winning hand. Program code. In the code, the words in the variable names are merged, and the code contains the following keywords: return, let, switch, case, this. Line 1, indented twice: return, this, dot, current Bank, semicolon. Line 2, indented once: Right brace, comma. Line 3, indented twice: pay Bet, colon, function, left parenthesis, type, right parenthesis, left brace. Line 4, indented twice: let, pay, equals, 0, semicolon. Line 5, indented twice: switch, left parenthesis, type, right parenthesis, left brace. Line 6, indented 3 times: case, left double quotation mark, Royal Flush, right double quotation mark, colon, pay, equals, 250, semicolon, break, semicolon. Line 7, indented 3 times: case, left double quotation mark, Straight Flush, right double quotation mark, colon, pay, equals, 50, semicolon, break, semicolon. Line 8, indented 3 times: case, left double quotation mark, Four of a Kind, right double quotation mark, colon, pay, equals, 25, semicolon, break, semicolon. Line 9, indented 3 times: case, left double quotation mark, Full House, right double quotation mark, colon, pay, equals, 9, semicolon, break, semicolon. Line 10, indented 3 times: case, left double quotation mark, Flush, right double quotation mark, colon, pay, equals, 4, semicolon, break, semicolon. Line 11, indented 3 times: case, left double quotation mark, Straight, right double quotation mark, colon, pay, equals, 4, semicolon, break, semicolon. Line 12, indented 3 times: case, left double quotation mark, Three of a Kind, right double quotation mark, colon, pay, equals, 3, semicolon, break, semicolon. Line 13, indented 3 times: case, left double quotation mark, Two Pair, right double quotation mark, colon, pay, equals, 2, semicolon, break, semicolon. Line 14, indented 3 times: case, left double quotation mark, Jacks or Better, right double quotation mark, colon, pay, equals, 1, semicolon, break, semicolon. Line 15, indented twice: Right brace. Line 16, indented twice: this, dot, current Bank, plus, equals, pay, asterisk, this, dot, current Bet, semicolon. Line 17, indented twice: return, this, dot, current Bank, semicolon. Line 18, indented once: Right brace. Line 19, Right bracket, semicolon. In line 2 of the above code, a comma is place at the end of the place Bet method. In line 3, the type parameter contains the text string of the hand value. In line 4, the pay variable stores the payout multiplier. Lines 6 to 14 contain he payout multipliers for different hand types. In line 16, the payout, if any is added to the current bank. In line 17, the value of the player's bank is returned.">
            <a:extLst>
              <a:ext uri="{FF2B5EF4-FFF2-40B4-BE49-F238E27FC236}">
                <a16:creationId xmlns:a16="http://schemas.microsoft.com/office/drawing/2014/main" id="{E327203F-992E-AE49-8E45-7AE1995DC170}"/>
              </a:ext>
            </a:extLst>
          </p:cNvPr>
          <p:cNvPicPr>
            <a:picLocks noGrp="1" noChangeAspect="1"/>
          </p:cNvPicPr>
          <p:nvPr>
            <p:ph type="pic" sz="quarter" idx="10"/>
          </p:nvPr>
        </p:nvPicPr>
        <p:blipFill>
          <a:blip r:embed="rId2"/>
          <a:stretch>
            <a:fillRect/>
          </a:stretch>
        </p:blipFill>
        <p:spPr>
          <a:xfrm>
            <a:off x="733118" y="1618488"/>
            <a:ext cx="6627052" cy="4612428"/>
          </a:xfrm>
        </p:spPr>
      </p:pic>
      <p:sp>
        <p:nvSpPr>
          <p:cNvPr id="4" name="Text Placeholder 3">
            <a:extLst>
              <a:ext uri="{FF2B5EF4-FFF2-40B4-BE49-F238E27FC236}">
                <a16:creationId xmlns:a16="http://schemas.microsoft.com/office/drawing/2014/main" id="{F68DD9AE-43A8-E246-A257-DA5B5602CCB2}"/>
              </a:ext>
            </a:extLst>
          </p:cNvPr>
          <p:cNvSpPr>
            <a:spLocks noGrp="1"/>
          </p:cNvSpPr>
          <p:nvPr>
            <p:ph type="body" sz="quarter" idx="11"/>
          </p:nvPr>
        </p:nvSpPr>
        <p:spPr/>
        <p:txBody>
          <a:bodyPr/>
          <a:lstStyle/>
          <a:p>
            <a:r>
              <a:rPr lang="en-US" dirty="0"/>
              <a:t>Figure 8-29 Calculating the payout for a winning hand</a:t>
            </a:r>
          </a:p>
        </p:txBody>
      </p:sp>
    </p:spTree>
    <p:extLst>
      <p:ext uri="{BB962C8B-B14F-4D97-AF65-F5344CB8AC3E}">
        <p14:creationId xmlns:p14="http://schemas.microsoft.com/office/powerpoint/2010/main" val="26482815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9C50-C06D-7E4C-A608-ABDB35BB81E2}"/>
              </a:ext>
            </a:extLst>
          </p:cNvPr>
          <p:cNvSpPr>
            <a:spLocks noGrp="1"/>
          </p:cNvSpPr>
          <p:nvPr>
            <p:ph type="title"/>
          </p:nvPr>
        </p:nvSpPr>
        <p:spPr/>
        <p:txBody>
          <a:bodyPr/>
          <a:lstStyle/>
          <a:p>
            <a:r>
              <a:rPr lang="en-US" dirty="0"/>
              <a:t>Working with Public, Private, and Privileged Methods (5 of 6)</a:t>
            </a:r>
          </a:p>
        </p:txBody>
      </p:sp>
      <p:pic>
        <p:nvPicPr>
          <p:cNvPr id="6" name="Picture Placeholder 5" descr="A code block with code for applying the pay Bet method to update the player's bank. Program code. In the code, the words in the variable names are merged. Line 1, indented once: Forward slash, forward slash, Evaluate the hand drawn by user. Line 2, indented once: status Box, dot, text Content, equals, my Hand, dot, get Hand Value, left parenthesis, right parenthesis, semicolon. Line 3: Blank. Line 4, indented once: Forward slash, forward slash, Update the bank value. Line 5, indented once: bank Box, dot, value, equals, poker Game, dot, pay Bet, left parenthesis, status Box, dot, text Content, right parenthesis, semicolon. Line 6: Right brace, right parenthesis, semicolon. Line 7: Blank. Line 8: Blank. Line 9: stand Button, dot, add Event Listener, left parenthesis, left double quotation mark, click, right double quotation mark, comma, function, left parenthesis, right parenthesis, left brace. Line 10, indented once: Forward slash, forward slash, Enable the Deal and Bet options when the player chooses. Line 11, indented once: deal Button, dot, disabled, equals, false, semicolon, indented a few times, forward slash, forward slash, Turn on the Deal button. Line 12, indented once: bet Selection, dot, disabled, equals, false, semicolon, indented a few times, forward slash, forward slash, turn on the Bet Selection button. Line 13, indented once: draw Button, dot, disabled, equals, true, semicolon, indented a few times, forward slash, forward slash, Turn off the Draw button. Line 14, indented once: stand Button, dot, disabled, equals, true, semicolon, indented a few times, Turn off the Stand button. Line 15: Blank. Line 16, indented once: Update the hand drawn by the user. Line 17, indented once: status Box, dot, text Content, equals, my Hand, dot, get Hand Value, left parenthesis, right parenthesis, semicolon. Line 18: Blank. Line 19, indented once: Forward slash, forward slash, Update the bank value. Line 20, indented once: bank Box, dot, value, equals, poker Game, dot, pay Bet, left parenthesis, status Box, dot, text Content, right parenthesis, semicolon. Line 21: Right brace, right parenthesis, semicolon. Line 5 of the above code updates the bank value after the Draw button is clicked. In line 5, within parenthesis, the text of the status box contains the value of the hand. Line 9 contains the event listener for the Stand button. Line 20 updates the bank value after the Stand button is clicked.">
            <a:extLst>
              <a:ext uri="{FF2B5EF4-FFF2-40B4-BE49-F238E27FC236}">
                <a16:creationId xmlns:a16="http://schemas.microsoft.com/office/drawing/2014/main" id="{EF033407-DBDD-CC4E-BA70-7A078A444970}"/>
              </a:ext>
            </a:extLst>
          </p:cNvPr>
          <p:cNvPicPr>
            <a:picLocks noGrp="1" noChangeAspect="1"/>
          </p:cNvPicPr>
          <p:nvPr>
            <p:ph type="pic" sz="quarter" idx="10"/>
          </p:nvPr>
        </p:nvPicPr>
        <p:blipFill>
          <a:blip r:embed="rId2"/>
          <a:stretch>
            <a:fillRect/>
          </a:stretch>
        </p:blipFill>
        <p:spPr>
          <a:xfrm>
            <a:off x="731519" y="1619557"/>
            <a:ext cx="7363169" cy="3533698"/>
          </a:xfrm>
        </p:spPr>
      </p:pic>
      <p:sp>
        <p:nvSpPr>
          <p:cNvPr id="4" name="Text Placeholder 3">
            <a:extLst>
              <a:ext uri="{FF2B5EF4-FFF2-40B4-BE49-F238E27FC236}">
                <a16:creationId xmlns:a16="http://schemas.microsoft.com/office/drawing/2014/main" id="{F68DD9AE-43A8-E246-A257-DA5B5602CCB2}"/>
              </a:ext>
            </a:extLst>
          </p:cNvPr>
          <p:cNvSpPr>
            <a:spLocks noGrp="1"/>
          </p:cNvSpPr>
          <p:nvPr>
            <p:ph type="body" sz="quarter" idx="11"/>
          </p:nvPr>
        </p:nvSpPr>
        <p:spPr>
          <a:xfrm>
            <a:off x="731519" y="5206715"/>
            <a:ext cx="10723859" cy="672105"/>
          </a:xfrm>
        </p:spPr>
        <p:txBody>
          <a:bodyPr/>
          <a:lstStyle/>
          <a:p>
            <a:r>
              <a:rPr lang="en-US" dirty="0"/>
              <a:t>Figure 8-30 Applying the </a:t>
            </a:r>
            <a:r>
              <a:rPr lang="en-US" dirty="0" err="1">
                <a:latin typeface="Courier New" panose="02070309020205020404" pitchFamily="49" charset="0"/>
                <a:cs typeface="Courier New" panose="02070309020205020404" pitchFamily="49" charset="0"/>
              </a:rPr>
              <a:t>payBet</a:t>
            </a:r>
            <a:r>
              <a:rPr lang="en-US" dirty="0">
                <a:latin typeface="Courier New" panose="02070309020205020404" pitchFamily="49" charset="0"/>
                <a:cs typeface="Courier New" panose="02070309020205020404" pitchFamily="49" charset="0"/>
              </a:rPr>
              <a:t>()</a:t>
            </a:r>
            <a:r>
              <a:rPr lang="en-US" dirty="0"/>
              <a:t> method to update the player’s bank</a:t>
            </a:r>
          </a:p>
        </p:txBody>
      </p:sp>
    </p:spTree>
    <p:extLst>
      <p:ext uri="{BB962C8B-B14F-4D97-AF65-F5344CB8AC3E}">
        <p14:creationId xmlns:p14="http://schemas.microsoft.com/office/powerpoint/2010/main" val="25573800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63CBA-DBBD-BE44-940C-79731E6A2887}"/>
              </a:ext>
            </a:extLst>
          </p:cNvPr>
          <p:cNvSpPr>
            <a:spLocks noGrp="1"/>
          </p:cNvSpPr>
          <p:nvPr>
            <p:ph type="title"/>
          </p:nvPr>
        </p:nvSpPr>
        <p:spPr/>
        <p:txBody>
          <a:bodyPr/>
          <a:lstStyle/>
          <a:p>
            <a:r>
              <a:rPr lang="en-US" dirty="0"/>
              <a:t>Working with Public, Private, and Privileged Methods (6 of 6)</a:t>
            </a:r>
          </a:p>
        </p:txBody>
      </p:sp>
      <p:sp>
        <p:nvSpPr>
          <p:cNvPr id="3" name="Text Placeholder 2">
            <a:extLst>
              <a:ext uri="{FF2B5EF4-FFF2-40B4-BE49-F238E27FC236}">
                <a16:creationId xmlns:a16="http://schemas.microsoft.com/office/drawing/2014/main" id="{01908CFD-317F-954D-A07F-C59DD4312ED5}"/>
              </a:ext>
            </a:extLst>
          </p:cNvPr>
          <p:cNvSpPr>
            <a:spLocks noGrp="1"/>
          </p:cNvSpPr>
          <p:nvPr>
            <p:ph type="body" sz="quarter" idx="17"/>
          </p:nvPr>
        </p:nvSpPr>
        <p:spPr/>
        <p:txBody>
          <a:bodyPr/>
          <a:lstStyle/>
          <a:p>
            <a:r>
              <a:rPr lang="en-US" dirty="0"/>
              <a:t>Guiding user choices with interface cues</a:t>
            </a:r>
          </a:p>
          <a:p>
            <a:pPr lvl="1"/>
            <a:r>
              <a:rPr lang="en-US" dirty="0"/>
              <a:t>Visual appearance of user interface elements can help users understand how to use an application</a:t>
            </a:r>
          </a:p>
          <a:p>
            <a:pPr lvl="1"/>
            <a:r>
              <a:rPr lang="en-US" dirty="0"/>
              <a:t>The poker game demonstrated some helpful visual cues:</a:t>
            </a:r>
          </a:p>
          <a:p>
            <a:pPr lvl="2"/>
            <a:r>
              <a:rPr lang="en-US" dirty="0"/>
              <a:t>Buttons that were not applicable were disabled and grayed out</a:t>
            </a:r>
          </a:p>
          <a:p>
            <a:pPr lvl="1"/>
            <a:r>
              <a:rPr lang="en-US" dirty="0"/>
              <a:t>Reducing user choices to legitimate ones reduces distraction and guides the user</a:t>
            </a:r>
          </a:p>
        </p:txBody>
      </p:sp>
    </p:spTree>
    <p:extLst>
      <p:ext uri="{BB962C8B-B14F-4D97-AF65-F5344CB8AC3E}">
        <p14:creationId xmlns:p14="http://schemas.microsoft.com/office/powerpoint/2010/main" val="15005295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872D7-3168-5449-A2AC-0198C9911AD6}"/>
              </a:ext>
            </a:extLst>
          </p:cNvPr>
          <p:cNvSpPr>
            <a:spLocks noGrp="1"/>
          </p:cNvSpPr>
          <p:nvPr>
            <p:ph type="title"/>
          </p:nvPr>
        </p:nvSpPr>
        <p:spPr/>
        <p:txBody>
          <a:bodyPr/>
          <a:lstStyle/>
          <a:p>
            <a:r>
              <a:rPr lang="en-US" dirty="0"/>
              <a:t>Combining Objects with Prototype Chains (1 of 7)</a:t>
            </a:r>
          </a:p>
        </p:txBody>
      </p:sp>
      <p:pic>
        <p:nvPicPr>
          <p:cNvPr id="7" name="Picture Placeholder 6" descr="A figure explaining prototypal inheritance. In the prototype chain, there is super class, a sub class, and a sub class. The first sub class inherits from the super class and the second sub class inherits from the first sub class. The super class in the figure is Person. The first sub class is Employee, The second sub class is Staff. The properties and methods of the Person class are inherited by the Employee and Staff sub classes. The properties and methods of the Employee class is inherited by the Staff class. Staff has its own properties and methods.">
            <a:extLst>
              <a:ext uri="{FF2B5EF4-FFF2-40B4-BE49-F238E27FC236}">
                <a16:creationId xmlns:a16="http://schemas.microsoft.com/office/drawing/2014/main" id="{654D3014-FC24-764C-BDE0-7AFBA3F3CA27}"/>
              </a:ext>
            </a:extLst>
          </p:cNvPr>
          <p:cNvPicPr>
            <a:picLocks noGrp="1" noChangeAspect="1"/>
          </p:cNvPicPr>
          <p:nvPr>
            <p:ph type="pic" sz="quarter" idx="10"/>
          </p:nvPr>
        </p:nvPicPr>
        <p:blipFill>
          <a:blip r:embed="rId2"/>
          <a:stretch>
            <a:fillRect/>
          </a:stretch>
        </p:blipFill>
        <p:spPr>
          <a:xfrm>
            <a:off x="731520" y="1619557"/>
            <a:ext cx="6673092" cy="3597020"/>
          </a:xfrm>
        </p:spPr>
      </p:pic>
      <p:sp>
        <p:nvSpPr>
          <p:cNvPr id="5" name="Text Placeholder 4">
            <a:extLst>
              <a:ext uri="{FF2B5EF4-FFF2-40B4-BE49-F238E27FC236}">
                <a16:creationId xmlns:a16="http://schemas.microsoft.com/office/drawing/2014/main" id="{93970AB0-CCB4-324A-BE82-2E485BCFF553}"/>
              </a:ext>
            </a:extLst>
          </p:cNvPr>
          <p:cNvSpPr>
            <a:spLocks noGrp="1"/>
          </p:cNvSpPr>
          <p:nvPr>
            <p:ph type="body" sz="quarter" idx="11"/>
          </p:nvPr>
        </p:nvSpPr>
        <p:spPr/>
        <p:txBody>
          <a:bodyPr/>
          <a:lstStyle/>
          <a:p>
            <a:r>
              <a:rPr lang="en-US" dirty="0"/>
              <a:t>Figure 8-31 Prototypal inheritance</a:t>
            </a:r>
          </a:p>
        </p:txBody>
      </p:sp>
    </p:spTree>
    <p:extLst>
      <p:ext uri="{BB962C8B-B14F-4D97-AF65-F5344CB8AC3E}">
        <p14:creationId xmlns:p14="http://schemas.microsoft.com/office/powerpoint/2010/main" val="18152358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49C70-1111-C44A-9E6F-0FB93851616A}"/>
              </a:ext>
            </a:extLst>
          </p:cNvPr>
          <p:cNvSpPr>
            <a:spLocks noGrp="1"/>
          </p:cNvSpPr>
          <p:nvPr>
            <p:ph type="title"/>
          </p:nvPr>
        </p:nvSpPr>
        <p:spPr/>
        <p:txBody>
          <a:bodyPr/>
          <a:lstStyle/>
          <a:p>
            <a:r>
              <a:rPr lang="en-US" dirty="0"/>
              <a:t>Combining Objects with Prototype Chains (2 of 7)</a:t>
            </a:r>
          </a:p>
        </p:txBody>
      </p:sp>
      <p:sp>
        <p:nvSpPr>
          <p:cNvPr id="3" name="Text Placeholder 2">
            <a:extLst>
              <a:ext uri="{FF2B5EF4-FFF2-40B4-BE49-F238E27FC236}">
                <a16:creationId xmlns:a16="http://schemas.microsoft.com/office/drawing/2014/main" id="{7227B152-C2A1-1144-B439-ABCB27AA3853}"/>
              </a:ext>
            </a:extLst>
          </p:cNvPr>
          <p:cNvSpPr>
            <a:spLocks noGrp="1"/>
          </p:cNvSpPr>
          <p:nvPr>
            <p:ph type="body" sz="quarter" idx="17"/>
          </p:nvPr>
        </p:nvSpPr>
        <p:spPr/>
        <p:txBody>
          <a:bodyPr/>
          <a:lstStyle/>
          <a:p>
            <a:r>
              <a:rPr lang="en-US" dirty="0"/>
              <a:t>A </a:t>
            </a:r>
            <a:r>
              <a:rPr lang="en-US" b="1" dirty="0">
                <a:solidFill>
                  <a:srgbClr val="004A78"/>
                </a:solidFill>
              </a:rPr>
              <a:t>prototype chain </a:t>
            </a:r>
            <a:r>
              <a:rPr lang="en-US" dirty="0"/>
              <a:t>of objects ranges from a base object class, or </a:t>
            </a:r>
            <a:r>
              <a:rPr lang="en-US" b="1" dirty="0">
                <a:solidFill>
                  <a:srgbClr val="004A78"/>
                </a:solidFill>
              </a:rPr>
              <a:t>superclass</a:t>
            </a:r>
            <a:r>
              <a:rPr lang="en-US" dirty="0"/>
              <a:t>, down to the lower classes, or </a:t>
            </a:r>
            <a:r>
              <a:rPr lang="en-US" b="1" dirty="0">
                <a:solidFill>
                  <a:srgbClr val="004A78"/>
                </a:solidFill>
              </a:rPr>
              <a:t>subclasses</a:t>
            </a:r>
          </a:p>
          <a:p>
            <a:r>
              <a:rPr lang="en-US" dirty="0"/>
              <a:t>Creating a prototype chain</a:t>
            </a:r>
          </a:p>
          <a:p>
            <a:pPr lvl="1"/>
            <a:r>
              <a:rPr lang="en-US" dirty="0"/>
              <a:t>Create object classes that include methods that build upon methods from a base class</a:t>
            </a:r>
          </a:p>
          <a:p>
            <a:pPr lvl="1"/>
            <a:r>
              <a:rPr lang="en-US" dirty="0"/>
              <a:t>Chain them together by defining the prototype of each class as an instance of a higher- order class</a:t>
            </a:r>
          </a:p>
          <a:p>
            <a:pPr lvl="1"/>
            <a:r>
              <a:rPr lang="en-US" dirty="0"/>
              <a:t>Once the chain is established, an instance off a subclass will inherit all properties and methods defined throughout the prototype chain above it</a:t>
            </a:r>
          </a:p>
        </p:txBody>
      </p:sp>
    </p:spTree>
    <p:extLst>
      <p:ext uri="{BB962C8B-B14F-4D97-AF65-F5344CB8AC3E}">
        <p14:creationId xmlns:p14="http://schemas.microsoft.com/office/powerpoint/2010/main" val="10656819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2C444-BAE9-1D41-979C-28461E532FE6}"/>
              </a:ext>
            </a:extLst>
          </p:cNvPr>
          <p:cNvSpPr>
            <a:spLocks noGrp="1"/>
          </p:cNvSpPr>
          <p:nvPr>
            <p:ph type="title"/>
          </p:nvPr>
        </p:nvSpPr>
        <p:spPr/>
        <p:txBody>
          <a:bodyPr/>
          <a:lstStyle/>
          <a:p>
            <a:r>
              <a:rPr lang="en-US" dirty="0"/>
              <a:t>Combining Objects with Prototype Chains (3 of 7)</a:t>
            </a:r>
          </a:p>
        </p:txBody>
      </p:sp>
      <p:sp>
        <p:nvSpPr>
          <p:cNvPr id="3" name="Text Placeholder 2">
            <a:extLst>
              <a:ext uri="{FF2B5EF4-FFF2-40B4-BE49-F238E27FC236}">
                <a16:creationId xmlns:a16="http://schemas.microsoft.com/office/drawing/2014/main" id="{31D30310-A6DA-F945-A399-A5AB36515E10}"/>
              </a:ext>
            </a:extLst>
          </p:cNvPr>
          <p:cNvSpPr>
            <a:spLocks noGrp="1"/>
          </p:cNvSpPr>
          <p:nvPr>
            <p:ph type="body" sz="quarter" idx="17"/>
          </p:nvPr>
        </p:nvSpPr>
        <p:spPr/>
        <p:txBody>
          <a:bodyPr>
            <a:normAutofit/>
          </a:bodyPr>
          <a:lstStyle/>
          <a:p>
            <a:r>
              <a:rPr lang="en-US" dirty="0"/>
              <a:t>Creating a prototype chain (continued): sample prototype chain</a:t>
            </a:r>
            <a:br>
              <a:rPr lang="en-US" dirty="0"/>
            </a:br>
            <a:r>
              <a:rPr lang="en-US" dirty="0">
                <a:latin typeface="Courier New" panose="02070309020205020404" pitchFamily="49" charset="0"/>
                <a:cs typeface="Courier New" panose="02070309020205020404" pitchFamily="49" charset="0"/>
              </a:rPr>
              <a:t>function Person(</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this.firstName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this.lastName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this.name</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this.firstName</a:t>
            </a:r>
            <a:r>
              <a:rPr lang="en-US" dirty="0">
                <a:latin typeface="Courier New" panose="02070309020205020404" pitchFamily="49" charset="0"/>
                <a:cs typeface="Courier New" panose="02070309020205020404" pitchFamily="49" charset="0"/>
              </a:rPr>
              <a:t> + "." + </a:t>
            </a:r>
            <a:r>
              <a:rPr lang="en-US" dirty="0" err="1">
                <a:latin typeface="Courier New" panose="02070309020205020404" pitchFamily="49" charset="0"/>
                <a:cs typeface="Courier New" panose="02070309020205020404" pitchFamily="49" charset="0"/>
              </a:rPr>
              <a:t>this.lastName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function Employee(</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this.firstName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this.lastName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this.email</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example.com</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335284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2C444-BAE9-1D41-979C-28461E532FE6}"/>
              </a:ext>
            </a:extLst>
          </p:cNvPr>
          <p:cNvSpPr>
            <a:spLocks noGrp="1"/>
          </p:cNvSpPr>
          <p:nvPr>
            <p:ph type="title"/>
          </p:nvPr>
        </p:nvSpPr>
        <p:spPr/>
        <p:txBody>
          <a:bodyPr/>
          <a:lstStyle/>
          <a:p>
            <a:r>
              <a:rPr lang="en-US" dirty="0"/>
              <a:t>Combining Objects with Prototype Chains (4 of 7)</a:t>
            </a:r>
          </a:p>
        </p:txBody>
      </p:sp>
      <p:sp>
        <p:nvSpPr>
          <p:cNvPr id="3" name="Text Placeholder 2">
            <a:extLst>
              <a:ext uri="{FF2B5EF4-FFF2-40B4-BE49-F238E27FC236}">
                <a16:creationId xmlns:a16="http://schemas.microsoft.com/office/drawing/2014/main" id="{31D30310-A6DA-F945-A399-A5AB36515E10}"/>
              </a:ext>
            </a:extLst>
          </p:cNvPr>
          <p:cNvSpPr>
            <a:spLocks noGrp="1"/>
          </p:cNvSpPr>
          <p:nvPr>
            <p:ph type="body" sz="quarter" idx="17"/>
          </p:nvPr>
        </p:nvSpPr>
        <p:spPr/>
        <p:txBody>
          <a:bodyPr>
            <a:normAutofit/>
          </a:bodyPr>
          <a:lstStyle/>
          <a:p>
            <a:r>
              <a:rPr lang="en-US" dirty="0"/>
              <a:t>Creating a prototype chain (continued): sample prototype chain (continued)</a:t>
            </a:r>
            <a:br>
              <a:rPr lang="en-US" dirty="0"/>
            </a:br>
            <a:r>
              <a:rPr lang="en-US" dirty="0">
                <a:latin typeface="Courier New" panose="02070309020205020404" pitchFamily="49" charset="0"/>
                <a:cs typeface="Courier New" panose="02070309020205020404" pitchFamily="49" charset="0"/>
              </a:rPr>
              <a:t>function Staff(</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this.firstName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fName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this.lastName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lName</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this.title</a:t>
            </a:r>
            <a:r>
              <a:rPr lang="en-US" dirty="0">
                <a:latin typeface="Courier New" panose="02070309020205020404" pitchFamily="49" charset="0"/>
                <a:cs typeface="Courier New" panose="02070309020205020404" pitchFamily="49" charset="0"/>
              </a:rPr>
              <a:t> = null;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this.id</a:t>
            </a:r>
            <a:r>
              <a:rPr lang="en-US" dirty="0">
                <a:latin typeface="Courier New" panose="02070309020205020404" pitchFamily="49" charset="0"/>
                <a:cs typeface="Courier New" panose="02070309020205020404" pitchFamily="49" charset="0"/>
              </a:rPr>
              <a:t> = function()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this.email</a:t>
            </a:r>
            <a:r>
              <a:rPr lang="en-US" dirty="0">
                <a:latin typeface="Courier New" panose="02070309020205020404" pitchFamily="49" charset="0"/>
                <a:cs typeface="Courier New" panose="02070309020205020404" pitchFamily="49" charset="0"/>
              </a:rPr>
              <a:t>() + " [" + </a:t>
            </a:r>
            <a:r>
              <a:rPr lang="en-US" dirty="0" err="1">
                <a:latin typeface="Courier New" panose="02070309020205020404" pitchFamily="49" charset="0"/>
                <a:cs typeface="Courier New" panose="02070309020205020404" pitchFamily="49" charset="0"/>
              </a:rPr>
              <a:t>this.title</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Staff.prototype</a:t>
            </a:r>
            <a:r>
              <a:rPr lang="en-US" dirty="0">
                <a:latin typeface="Courier New" panose="02070309020205020404" pitchFamily="49" charset="0"/>
                <a:cs typeface="Courier New" panose="02070309020205020404" pitchFamily="49" charset="0"/>
              </a:rPr>
              <a:t> = new Employee();</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Employee.prototype</a:t>
            </a:r>
            <a:r>
              <a:rPr lang="en-US" dirty="0">
                <a:latin typeface="Courier New" panose="02070309020205020404" pitchFamily="49" charset="0"/>
                <a:cs typeface="Courier New" panose="02070309020205020404" pitchFamily="49" charset="0"/>
              </a:rPr>
              <a:t> = new Person();</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hire = new Staff("Keisha", "Adams");</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hire.title</a:t>
            </a:r>
            <a:r>
              <a:rPr lang="en-US" dirty="0">
                <a:latin typeface="Courier New" panose="02070309020205020404" pitchFamily="49" charset="0"/>
                <a:cs typeface="Courier New" panose="02070309020205020404" pitchFamily="49" charset="0"/>
              </a:rPr>
              <a:t> = "Programmer";</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console.log</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hire.id</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logs </a:t>
            </a:r>
            <a:r>
              <a:rPr lang="en-US" dirty="0" err="1">
                <a:latin typeface="Courier New" panose="02070309020205020404" pitchFamily="49" charset="0"/>
                <a:cs typeface="Courier New" panose="02070309020205020404" pitchFamily="49" charset="0"/>
              </a:rPr>
              <a:t>Keisha.Adams@example.com</a:t>
            </a:r>
            <a:r>
              <a:rPr lang="en-US" dirty="0">
                <a:latin typeface="Courier New" panose="02070309020205020404" pitchFamily="49" charset="0"/>
                <a:cs typeface="Courier New" panose="02070309020205020404" pitchFamily="49" charset="0"/>
              </a:rPr>
              <a:t> [Programmer]</a:t>
            </a:r>
          </a:p>
        </p:txBody>
      </p:sp>
    </p:spTree>
    <p:extLst>
      <p:ext uri="{BB962C8B-B14F-4D97-AF65-F5344CB8AC3E}">
        <p14:creationId xmlns:p14="http://schemas.microsoft.com/office/powerpoint/2010/main" val="37113644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95B9E-5DF2-FB46-8D54-E3D43855DF31}"/>
              </a:ext>
            </a:extLst>
          </p:cNvPr>
          <p:cNvSpPr>
            <a:spLocks noGrp="1"/>
          </p:cNvSpPr>
          <p:nvPr>
            <p:ph type="title"/>
          </p:nvPr>
        </p:nvSpPr>
        <p:spPr/>
        <p:txBody>
          <a:bodyPr/>
          <a:lstStyle/>
          <a:p>
            <a:r>
              <a:rPr lang="en-US" dirty="0"/>
              <a:t>Combining Objects with Prototype Chains (5 of 7)</a:t>
            </a:r>
          </a:p>
        </p:txBody>
      </p:sp>
      <p:sp>
        <p:nvSpPr>
          <p:cNvPr id="3" name="Text Placeholder 2">
            <a:extLst>
              <a:ext uri="{FF2B5EF4-FFF2-40B4-BE49-F238E27FC236}">
                <a16:creationId xmlns:a16="http://schemas.microsoft.com/office/drawing/2014/main" id="{442EABA9-7BAE-5A4A-B263-18AF785D38AF}"/>
              </a:ext>
            </a:extLst>
          </p:cNvPr>
          <p:cNvSpPr>
            <a:spLocks noGrp="1"/>
          </p:cNvSpPr>
          <p:nvPr>
            <p:ph type="body" sz="quarter" idx="17"/>
          </p:nvPr>
        </p:nvSpPr>
        <p:spPr/>
        <p:txBody>
          <a:bodyPr/>
          <a:lstStyle/>
          <a:p>
            <a:r>
              <a:rPr lang="en-US" dirty="0"/>
              <a:t>Creating a prototype chain (continued)</a:t>
            </a:r>
          </a:p>
          <a:p>
            <a:pPr lvl="1"/>
            <a:r>
              <a:rPr lang="en-US" dirty="0"/>
              <a:t>When defining a prototype chain, begin with the lowest subclass and move up</a:t>
            </a:r>
          </a:p>
          <a:p>
            <a:pPr lvl="1"/>
            <a:r>
              <a:rPr lang="en-US" dirty="0"/>
              <a:t>The interpreter attempts to resolve a reference to a property or method in this order:</a:t>
            </a:r>
          </a:p>
          <a:p>
            <a:pPr lvl="2"/>
            <a:r>
              <a:rPr lang="en-US" dirty="0"/>
              <a:t>Check for the property or method within the current object instance</a:t>
            </a:r>
          </a:p>
          <a:p>
            <a:pPr lvl="2"/>
            <a:r>
              <a:rPr lang="en-US" dirty="0"/>
              <a:t>Check with the object's prototype</a:t>
            </a:r>
          </a:p>
          <a:p>
            <a:pPr lvl="2"/>
            <a:r>
              <a:rPr lang="en-US" dirty="0"/>
              <a:t>If the prototype is an instance of another object, check that other object</a:t>
            </a:r>
          </a:p>
          <a:p>
            <a:pPr lvl="2"/>
            <a:r>
              <a:rPr lang="en-US" dirty="0"/>
              <a:t>Continue moving up through the chain</a:t>
            </a:r>
          </a:p>
          <a:p>
            <a:r>
              <a:rPr lang="en-US" dirty="0"/>
              <a:t>Using the base object</a:t>
            </a:r>
          </a:p>
          <a:p>
            <a:pPr lvl="1"/>
            <a:r>
              <a:rPr lang="en-US" b="1" dirty="0">
                <a:solidFill>
                  <a:srgbClr val="004A78"/>
                </a:solidFill>
              </a:rPr>
              <a:t>Base object </a:t>
            </a:r>
            <a:r>
              <a:rPr lang="en-US" dirty="0"/>
              <a:t>(</a:t>
            </a:r>
            <a:r>
              <a:rPr lang="en-US" dirty="0">
                <a:latin typeface="Courier New" panose="02070309020205020404" pitchFamily="49" charset="0"/>
                <a:cs typeface="Courier New" panose="02070309020205020404" pitchFamily="49" charset="0"/>
              </a:rPr>
              <a:t>Object</a:t>
            </a:r>
            <a:r>
              <a:rPr lang="en-US" dirty="0"/>
              <a:t>): the fundamental JavaScript object whose properties and methods are shared by all native, host, and custom objects</a:t>
            </a:r>
          </a:p>
          <a:p>
            <a:pPr lvl="1"/>
            <a:r>
              <a:rPr lang="en-US" dirty="0"/>
              <a:t>Base object properties and methods can be used to explore and/or define a custom object's properties</a:t>
            </a:r>
          </a:p>
        </p:txBody>
      </p:sp>
    </p:spTree>
    <p:extLst>
      <p:ext uri="{BB962C8B-B14F-4D97-AF65-F5344CB8AC3E}">
        <p14:creationId xmlns:p14="http://schemas.microsoft.com/office/powerpoint/2010/main" val="24826225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95B9E-5DF2-FB46-8D54-E3D43855DF31}"/>
              </a:ext>
            </a:extLst>
          </p:cNvPr>
          <p:cNvSpPr>
            <a:spLocks noGrp="1"/>
          </p:cNvSpPr>
          <p:nvPr>
            <p:ph type="title"/>
          </p:nvPr>
        </p:nvSpPr>
        <p:spPr/>
        <p:txBody>
          <a:bodyPr/>
          <a:lstStyle/>
          <a:p>
            <a:r>
              <a:rPr lang="en-US" dirty="0"/>
              <a:t>Combining Objects with Prototype Chains (6 of 7)</a:t>
            </a:r>
          </a:p>
        </p:txBody>
      </p:sp>
      <p:sp>
        <p:nvSpPr>
          <p:cNvPr id="3" name="Text Placeholder 2">
            <a:extLst>
              <a:ext uri="{FF2B5EF4-FFF2-40B4-BE49-F238E27FC236}">
                <a16:creationId xmlns:a16="http://schemas.microsoft.com/office/drawing/2014/main" id="{442EABA9-7BAE-5A4A-B263-18AF785D38AF}"/>
              </a:ext>
            </a:extLst>
          </p:cNvPr>
          <p:cNvSpPr>
            <a:spLocks noGrp="1"/>
          </p:cNvSpPr>
          <p:nvPr>
            <p:ph type="body" sz="quarter" idx="17"/>
          </p:nvPr>
        </p:nvSpPr>
        <p:spPr/>
        <p:txBody>
          <a:bodyPr/>
          <a:lstStyle/>
          <a:p>
            <a:r>
              <a:rPr lang="en-US" dirty="0"/>
              <a:t>Using the base object (continued)</a:t>
            </a:r>
          </a:p>
          <a:p>
            <a:pPr lvl="1"/>
            <a:r>
              <a:rPr lang="en-US" dirty="0"/>
              <a:t>To reference the prototype of an object instance, use the </a:t>
            </a:r>
            <a:r>
              <a:rPr lang="en-US" dirty="0" err="1">
                <a:latin typeface="Courier New" panose="02070309020205020404" pitchFamily="49" charset="0"/>
                <a:cs typeface="Courier New" panose="02070309020205020404" pitchFamily="49" charset="0"/>
              </a:rPr>
              <a:t>Object.getPrototypeOf</a:t>
            </a:r>
            <a:r>
              <a:rPr lang="en-US" dirty="0">
                <a:latin typeface="Courier New" panose="02070309020205020404" pitchFamily="49" charset="0"/>
                <a:cs typeface="Courier New" panose="02070309020205020404" pitchFamily="49" charset="0"/>
              </a:rPr>
              <a:t>()</a:t>
            </a:r>
            <a:r>
              <a:rPr lang="en-US" dirty="0"/>
              <a:t> method and pass in the name of the object instance as the argument</a:t>
            </a:r>
          </a:p>
          <a:p>
            <a:pPr lvl="1"/>
            <a:r>
              <a:rPr lang="en-US" dirty="0"/>
              <a:t>The </a:t>
            </a:r>
            <a:r>
              <a:rPr lang="en-US" dirty="0" err="1">
                <a:latin typeface="Courier New" panose="02070309020205020404" pitchFamily="49" charset="0"/>
                <a:cs typeface="Courier New" panose="02070309020205020404" pitchFamily="49" charset="0"/>
              </a:rPr>
              <a:t>Object.create</a:t>
            </a:r>
            <a:r>
              <a:rPr lang="en-US" dirty="0">
                <a:latin typeface="Courier New" panose="02070309020205020404" pitchFamily="49" charset="0"/>
                <a:cs typeface="Courier New" panose="02070309020205020404" pitchFamily="49" charset="0"/>
              </a:rPr>
              <a:t>()</a:t>
            </a:r>
            <a:r>
              <a:rPr lang="en-US" dirty="0"/>
              <a:t> method can be used to create objects based on an existing prototype, a reference to which is passed in, e.g.:</a:t>
            </a:r>
            <a:br>
              <a:rPr lang="en-US" dirty="0"/>
            </a:br>
            <a:r>
              <a:rPr lang="en-US" dirty="0">
                <a:latin typeface="Courier New" panose="02070309020205020404" pitchFamily="49" charset="0"/>
                <a:cs typeface="Courier New" panose="02070309020205020404" pitchFamily="49" charset="0"/>
              </a:rPr>
              <a:t>let hire2 = </a:t>
            </a:r>
            <a:r>
              <a:rPr lang="en-US" dirty="0" err="1">
                <a:latin typeface="Courier New" panose="02070309020205020404" pitchFamily="49" charset="0"/>
                <a:cs typeface="Courier New" panose="02070309020205020404" pitchFamily="49" charset="0"/>
              </a:rPr>
              <a:t>Object.create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Staff.prototype</a:t>
            </a:r>
            <a:r>
              <a:rPr lang="en-US" dirty="0">
                <a:latin typeface="Courier New" panose="02070309020205020404" pitchFamily="49" charset="0"/>
                <a:cs typeface="Courier New" panose="02070309020205020404" pitchFamily="49" charset="0"/>
              </a:rPr>
              <a:t>);</a:t>
            </a:r>
          </a:p>
          <a:p>
            <a:r>
              <a:rPr lang="en-US" dirty="0"/>
              <a:t>Using the </a:t>
            </a:r>
            <a:r>
              <a:rPr lang="en-US" dirty="0">
                <a:latin typeface="Courier New" panose="02070309020205020404" pitchFamily="49" charset="0"/>
                <a:cs typeface="Courier New" panose="02070309020205020404" pitchFamily="49" charset="0"/>
              </a:rPr>
              <a:t>apply()</a:t>
            </a:r>
            <a:r>
              <a:rPr lang="en-US" dirty="0"/>
              <a:t> and </a:t>
            </a:r>
            <a:r>
              <a:rPr lang="en-US" dirty="0">
                <a:latin typeface="Courier New" panose="02070309020205020404" pitchFamily="49" charset="0"/>
                <a:cs typeface="Courier New" panose="02070309020205020404" pitchFamily="49" charset="0"/>
              </a:rPr>
              <a:t>call()</a:t>
            </a:r>
            <a:r>
              <a:rPr lang="en-US" dirty="0"/>
              <a:t> methods</a:t>
            </a:r>
          </a:p>
          <a:p>
            <a:pPr lvl="1"/>
            <a:r>
              <a:rPr lang="en-US" dirty="0"/>
              <a:t>Syntax for borrowing a method from one object class and calling it on objects of a different class using the </a:t>
            </a:r>
            <a:r>
              <a:rPr lang="en-US" dirty="0">
                <a:latin typeface="Courier New" panose="02070309020205020404" pitchFamily="49" charset="0"/>
                <a:cs typeface="Courier New" panose="02070309020205020404" pitchFamily="49" charset="0"/>
              </a:rPr>
              <a:t>apply()</a:t>
            </a:r>
            <a:r>
              <a:rPr lang="en-US" dirty="0"/>
              <a:t> method:</a:t>
            </a:r>
            <a:br>
              <a:rPr lang="en-US" dirty="0"/>
            </a:br>
            <a:r>
              <a:rPr lang="en-US" i="1" dirty="0" err="1">
                <a:latin typeface="Courier New" panose="02070309020205020404" pitchFamily="49" charset="0"/>
                <a:cs typeface="Courier New" panose="02070309020205020404" pitchFamily="49" charset="0"/>
              </a:rPr>
              <a:t>function</a:t>
            </a:r>
            <a:r>
              <a:rPr lang="en-US" dirty="0" err="1">
                <a:latin typeface="Courier New" panose="02070309020205020404" pitchFamily="49" charset="0"/>
                <a:cs typeface="Courier New" panose="02070309020205020404" pitchFamily="49" charset="0"/>
              </a:rPr>
              <a:t>.apply</a:t>
            </a:r>
            <a:r>
              <a:rPr lang="en-US" dirty="0">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thisObj</a:t>
            </a:r>
            <a:r>
              <a:rPr lang="en-US" dirty="0">
                <a:latin typeface="Courier New" panose="02070309020205020404" pitchFamily="49" charset="0"/>
                <a:cs typeface="Courier New" panose="02070309020205020404" pitchFamily="49" charset="0"/>
              </a:rPr>
              <a:t> [,</a:t>
            </a:r>
            <a:r>
              <a:rPr lang="en-US" i="1" dirty="0" err="1">
                <a:latin typeface="Courier New" panose="02070309020205020404" pitchFamily="49" charset="0"/>
                <a:cs typeface="Courier New" panose="02070309020205020404" pitchFamily="49" charset="0"/>
              </a:rPr>
              <a:t>argArray</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function</a:t>
            </a:r>
            <a:r>
              <a:rPr lang="en-US" dirty="0"/>
              <a:t> is a reference to a function</a:t>
            </a:r>
          </a:p>
          <a:p>
            <a:pPr lvl="2"/>
            <a:r>
              <a:rPr lang="en-US" i="1" dirty="0" err="1">
                <a:latin typeface="Courier New" panose="02070309020205020404" pitchFamily="49" charset="0"/>
                <a:cs typeface="Courier New" panose="02070309020205020404" pitchFamily="49" charset="0"/>
              </a:rPr>
              <a:t>thisObj</a:t>
            </a:r>
            <a:r>
              <a:rPr lang="en-US" dirty="0"/>
              <a:t> is the object that receives the actions of the function</a:t>
            </a:r>
          </a:p>
          <a:p>
            <a:pPr lvl="2"/>
            <a:r>
              <a:rPr lang="en-US" i="1" dirty="0" err="1">
                <a:latin typeface="Courier New" panose="02070309020205020404" pitchFamily="49" charset="0"/>
                <a:cs typeface="Courier New" panose="02070309020205020404" pitchFamily="49" charset="0"/>
              </a:rPr>
              <a:t>argArray</a:t>
            </a:r>
            <a:r>
              <a:rPr lang="en-US" dirty="0"/>
              <a:t> is an optional array of argument values sent to the function</a:t>
            </a:r>
          </a:p>
        </p:txBody>
      </p:sp>
    </p:spTree>
    <p:extLst>
      <p:ext uri="{BB962C8B-B14F-4D97-AF65-F5344CB8AC3E}">
        <p14:creationId xmlns:p14="http://schemas.microsoft.com/office/powerpoint/2010/main" val="954127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F7C7-F0CF-9140-801D-26D5179C1B3F}"/>
              </a:ext>
            </a:extLst>
          </p:cNvPr>
          <p:cNvSpPr>
            <a:spLocks noGrp="1"/>
          </p:cNvSpPr>
          <p:nvPr>
            <p:ph type="title"/>
          </p:nvPr>
        </p:nvSpPr>
        <p:spPr/>
        <p:txBody>
          <a:bodyPr/>
          <a:lstStyle/>
          <a:p>
            <a:r>
              <a:rPr lang="en-US" dirty="0"/>
              <a:t>Understanding Object-Oriented Programming </a:t>
            </a:r>
            <a:br>
              <a:rPr lang="en-US" dirty="0"/>
            </a:br>
            <a:r>
              <a:rPr lang="en-US" dirty="0"/>
              <a:t>(2 of 3)</a:t>
            </a:r>
          </a:p>
        </p:txBody>
      </p:sp>
      <p:sp>
        <p:nvSpPr>
          <p:cNvPr id="3" name="Text Placeholder 2">
            <a:extLst>
              <a:ext uri="{FF2B5EF4-FFF2-40B4-BE49-F238E27FC236}">
                <a16:creationId xmlns:a16="http://schemas.microsoft.com/office/drawing/2014/main" id="{5D0E0394-46B6-7342-9B54-28A204265DC3}"/>
              </a:ext>
            </a:extLst>
          </p:cNvPr>
          <p:cNvSpPr>
            <a:spLocks noGrp="1"/>
          </p:cNvSpPr>
          <p:nvPr>
            <p:ph type="body" sz="quarter" idx="17"/>
          </p:nvPr>
        </p:nvSpPr>
        <p:spPr/>
        <p:txBody>
          <a:bodyPr/>
          <a:lstStyle/>
          <a:p>
            <a:r>
              <a:rPr lang="en-US" dirty="0"/>
              <a:t>Understanding encapsulation</a:t>
            </a:r>
          </a:p>
          <a:p>
            <a:pPr lvl="1"/>
            <a:r>
              <a:rPr lang="en-US" b="1" dirty="0">
                <a:solidFill>
                  <a:srgbClr val="004A78"/>
                </a:solidFill>
              </a:rPr>
              <a:t>Encapsulation</a:t>
            </a:r>
            <a:r>
              <a:rPr lang="en-US" dirty="0"/>
              <a:t>: process by which all code (primarily properties and methods) and data needed for the object are completely contained within the object itself</a:t>
            </a:r>
          </a:p>
          <a:p>
            <a:pPr lvl="1"/>
            <a:r>
              <a:rPr lang="en-US" dirty="0"/>
              <a:t>The object's inner workings are accessed through an </a:t>
            </a:r>
            <a:r>
              <a:rPr lang="en-US" b="1" dirty="0">
                <a:solidFill>
                  <a:srgbClr val="004A78"/>
                </a:solidFill>
              </a:rPr>
              <a:t>interface</a:t>
            </a:r>
            <a:r>
              <a:rPr lang="en-US" dirty="0"/>
              <a:t>, which consists of methods and properties that other program components can work with</a:t>
            </a:r>
          </a:p>
          <a:p>
            <a:pPr lvl="1"/>
            <a:r>
              <a:rPr lang="en-US" dirty="0"/>
              <a:t>Sample project for this chapter is to create objects for an online card game to represent:</a:t>
            </a:r>
          </a:p>
          <a:p>
            <a:pPr lvl="2"/>
            <a:r>
              <a:rPr lang="en-US" dirty="0"/>
              <a:t>A single playing card</a:t>
            </a:r>
          </a:p>
          <a:p>
            <a:pPr lvl="2"/>
            <a:r>
              <a:rPr lang="en-US" dirty="0"/>
              <a:t>A draw poker hand (i.e., a player's current cards)</a:t>
            </a:r>
          </a:p>
          <a:p>
            <a:pPr lvl="2"/>
            <a:r>
              <a:rPr lang="en-US" dirty="0"/>
              <a:t>A deck of cards</a:t>
            </a:r>
          </a:p>
          <a:p>
            <a:pPr lvl="2"/>
            <a:r>
              <a:rPr lang="en-US" dirty="0"/>
              <a:t>A game of draw poker</a:t>
            </a:r>
          </a:p>
          <a:p>
            <a:pPr lvl="1"/>
            <a:r>
              <a:rPr lang="en-US" dirty="0"/>
              <a:t>In the online game, the player (user) is given a "bank" from which to bet money plus a hand of cards, and chooses whether to draw one or more cards to replace the ones in the hand before their hand is evaluated</a:t>
            </a:r>
          </a:p>
        </p:txBody>
      </p:sp>
    </p:spTree>
    <p:extLst>
      <p:ext uri="{BB962C8B-B14F-4D97-AF65-F5344CB8AC3E}">
        <p14:creationId xmlns:p14="http://schemas.microsoft.com/office/powerpoint/2010/main" val="20796837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95B9E-5DF2-FB46-8D54-E3D43855DF31}"/>
              </a:ext>
            </a:extLst>
          </p:cNvPr>
          <p:cNvSpPr>
            <a:spLocks noGrp="1"/>
          </p:cNvSpPr>
          <p:nvPr>
            <p:ph type="title"/>
          </p:nvPr>
        </p:nvSpPr>
        <p:spPr/>
        <p:txBody>
          <a:bodyPr/>
          <a:lstStyle/>
          <a:p>
            <a:r>
              <a:rPr lang="en-US" dirty="0"/>
              <a:t>Combining Objects with Prototype Chains (7 of 7)</a:t>
            </a:r>
          </a:p>
        </p:txBody>
      </p:sp>
      <p:sp>
        <p:nvSpPr>
          <p:cNvPr id="3" name="Text Placeholder 2">
            <a:extLst>
              <a:ext uri="{FF2B5EF4-FFF2-40B4-BE49-F238E27FC236}">
                <a16:creationId xmlns:a16="http://schemas.microsoft.com/office/drawing/2014/main" id="{442EABA9-7BAE-5A4A-B263-18AF785D38AF}"/>
              </a:ext>
            </a:extLst>
          </p:cNvPr>
          <p:cNvSpPr>
            <a:spLocks noGrp="1"/>
          </p:cNvSpPr>
          <p:nvPr>
            <p:ph type="body" sz="quarter" idx="17"/>
          </p:nvPr>
        </p:nvSpPr>
        <p:spPr/>
        <p:txBody>
          <a:bodyPr/>
          <a:lstStyle/>
          <a:p>
            <a:r>
              <a:rPr lang="en-US" dirty="0"/>
              <a:t>Using the </a:t>
            </a:r>
            <a:r>
              <a:rPr lang="en-US" dirty="0">
                <a:latin typeface="Courier New" panose="02070309020205020404" pitchFamily="49" charset="0"/>
                <a:cs typeface="Courier New" panose="02070309020205020404" pitchFamily="49" charset="0"/>
              </a:rPr>
              <a:t>apply()</a:t>
            </a:r>
            <a:r>
              <a:rPr lang="en-US" dirty="0"/>
              <a:t> and </a:t>
            </a:r>
            <a:r>
              <a:rPr lang="en-US" dirty="0">
                <a:latin typeface="Courier New" panose="02070309020205020404" pitchFamily="49" charset="0"/>
                <a:cs typeface="Courier New" panose="02070309020205020404" pitchFamily="49" charset="0"/>
              </a:rPr>
              <a:t>call()</a:t>
            </a:r>
            <a:r>
              <a:rPr lang="en-US" dirty="0"/>
              <a:t> methods (continued)</a:t>
            </a:r>
          </a:p>
          <a:p>
            <a:pPr lvl="1"/>
            <a:r>
              <a:rPr lang="en-US" dirty="0"/>
              <a:t>Syntax for sharing a method between object classes using the </a:t>
            </a:r>
            <a:r>
              <a:rPr lang="en-US" dirty="0">
                <a:latin typeface="Courier New" panose="02070309020205020404" pitchFamily="49" charset="0"/>
                <a:cs typeface="Courier New" panose="02070309020205020404" pitchFamily="49" charset="0"/>
              </a:rPr>
              <a:t>call()</a:t>
            </a:r>
            <a:r>
              <a:rPr lang="en-US" dirty="0"/>
              <a:t> method:</a:t>
            </a:r>
            <a:br>
              <a:rPr lang="en-US" dirty="0"/>
            </a:br>
            <a:r>
              <a:rPr lang="en-US" i="1" dirty="0" err="1">
                <a:latin typeface="Courier New" panose="02070309020205020404" pitchFamily="49" charset="0"/>
                <a:cs typeface="Courier New" panose="02070309020205020404" pitchFamily="49" charset="0"/>
              </a:rPr>
              <a:t>function</a:t>
            </a:r>
            <a:r>
              <a:rPr lang="en-US" dirty="0" err="1">
                <a:latin typeface="Courier New" panose="02070309020205020404" pitchFamily="49" charset="0"/>
                <a:cs typeface="Courier New" panose="02070309020205020404" pitchFamily="49" charset="0"/>
              </a:rPr>
              <a:t>.call</a:t>
            </a:r>
            <a:r>
              <a:rPr lang="en-US" dirty="0">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thisObj</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args</a:t>
            </a:r>
            <a:r>
              <a:rPr lang="en-US" dirty="0">
                <a:latin typeface="Courier New" panose="02070309020205020404" pitchFamily="49" charset="0"/>
                <a:cs typeface="Courier New" panose="02070309020205020404" pitchFamily="49" charset="0"/>
              </a:rPr>
              <a:t>)</a:t>
            </a:r>
          </a:p>
          <a:p>
            <a:pPr lvl="2"/>
            <a:r>
              <a:rPr lang="en-US" i="1" dirty="0" err="1">
                <a:latin typeface="Courier New" panose="02070309020205020404" pitchFamily="49" charset="0"/>
                <a:cs typeface="Courier New" panose="02070309020205020404" pitchFamily="49" charset="0"/>
              </a:rPr>
              <a:t>args</a:t>
            </a:r>
            <a:r>
              <a:rPr lang="en-US" dirty="0"/>
              <a:t> is a comma-separated list of argument values for </a:t>
            </a:r>
            <a:r>
              <a:rPr lang="en-US" i="1" dirty="0">
                <a:latin typeface="Courier New" panose="02070309020205020404" pitchFamily="49" charset="0"/>
                <a:cs typeface="Courier New" panose="02070309020205020404" pitchFamily="49" charset="0"/>
              </a:rPr>
              <a:t>function</a:t>
            </a:r>
          </a:p>
          <a:p>
            <a:pPr lvl="1"/>
            <a:r>
              <a:rPr lang="en-US" dirty="0"/>
              <a:t>Note that the </a:t>
            </a:r>
            <a:r>
              <a:rPr lang="en-US" dirty="0">
                <a:latin typeface="Courier New" panose="02070309020205020404" pitchFamily="49" charset="0"/>
                <a:cs typeface="Courier New" panose="02070309020205020404" pitchFamily="49" charset="0"/>
              </a:rPr>
              <a:t>apply()</a:t>
            </a:r>
            <a:r>
              <a:rPr lang="en-US" dirty="0"/>
              <a:t> method is used with arrays, whereas the </a:t>
            </a:r>
            <a:r>
              <a:rPr lang="en-US" dirty="0">
                <a:latin typeface="Courier New" panose="02070309020205020404" pitchFamily="49" charset="0"/>
                <a:cs typeface="Courier New" panose="02070309020205020404" pitchFamily="49" charset="0"/>
              </a:rPr>
              <a:t>call()</a:t>
            </a:r>
            <a:r>
              <a:rPr lang="en-US" dirty="0"/>
              <a:t> method is used for a comma-separated list of values</a:t>
            </a:r>
          </a:p>
        </p:txBody>
      </p:sp>
    </p:spTree>
    <p:extLst>
      <p:ext uri="{BB962C8B-B14F-4D97-AF65-F5344CB8AC3E}">
        <p14:creationId xmlns:p14="http://schemas.microsoft.com/office/powerpoint/2010/main" val="368441080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D33B4-E14C-C541-8B93-340751E5D597}"/>
              </a:ext>
            </a:extLst>
          </p:cNvPr>
          <p:cNvSpPr>
            <a:spLocks noGrp="1"/>
          </p:cNvSpPr>
          <p:nvPr>
            <p:ph type="title"/>
          </p:nvPr>
        </p:nvSpPr>
        <p:spPr/>
        <p:txBody>
          <a:bodyPr/>
          <a:lstStyle/>
          <a:p>
            <a:r>
              <a:rPr lang="en-US" dirty="0"/>
              <a:t>Data Storage with Associative Arrays (1 of 6)</a:t>
            </a:r>
          </a:p>
        </p:txBody>
      </p:sp>
      <p:sp>
        <p:nvSpPr>
          <p:cNvPr id="3" name="Text Placeholder 2">
            <a:extLst>
              <a:ext uri="{FF2B5EF4-FFF2-40B4-BE49-F238E27FC236}">
                <a16:creationId xmlns:a16="http://schemas.microsoft.com/office/drawing/2014/main" id="{09A5C49D-3594-AC4D-9E0B-81A9625658E5}"/>
              </a:ext>
            </a:extLst>
          </p:cNvPr>
          <p:cNvSpPr>
            <a:spLocks noGrp="1"/>
          </p:cNvSpPr>
          <p:nvPr>
            <p:ph type="body" sz="quarter" idx="17"/>
          </p:nvPr>
        </p:nvSpPr>
        <p:spPr/>
        <p:txBody>
          <a:bodyPr/>
          <a:lstStyle/>
          <a:p>
            <a:r>
              <a:rPr lang="en-US" b="1" dirty="0">
                <a:solidFill>
                  <a:srgbClr val="004A78"/>
                </a:solidFill>
              </a:rPr>
              <a:t>Associative array</a:t>
            </a:r>
            <a:r>
              <a:rPr lang="en-US" dirty="0"/>
              <a:t>: a data structure that uses the object literal structure to store data as </a:t>
            </a:r>
            <a:r>
              <a:rPr lang="en-US" i="1" dirty="0">
                <a:latin typeface="Courier New" panose="02070309020205020404" pitchFamily="49" charset="0"/>
                <a:cs typeface="Courier New" panose="02070309020205020404" pitchFamily="49" charset="0"/>
              </a:rPr>
              <a:t>key: value</a:t>
            </a:r>
            <a:r>
              <a:rPr lang="en-US" dirty="0"/>
              <a:t> pairs in which a key term is paired with a data value</a:t>
            </a:r>
          </a:p>
          <a:p>
            <a:r>
              <a:rPr lang="en-US" dirty="0"/>
              <a:t>General syntax for an associative array: </a:t>
            </a:r>
            <a:br>
              <a:rPr lang="en-US" dirty="0"/>
            </a:br>
            <a:r>
              <a:rPr lang="en-US" dirty="0">
                <a:latin typeface="Courier New" panose="02070309020205020404" pitchFamily="49" charset="0"/>
                <a:cs typeface="Courier New" panose="02070309020205020404" pitchFamily="49" charset="0"/>
              </a:rPr>
              <a:t>let </a:t>
            </a:r>
            <a:r>
              <a:rPr lang="en-US" i="1" dirty="0">
                <a:latin typeface="Courier New" panose="02070309020205020404" pitchFamily="49" charset="0"/>
                <a:cs typeface="Courier New" panose="02070309020205020404" pitchFamily="49" charset="0"/>
              </a:rPr>
              <a:t>array</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key1</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value1</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key2</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value2</a:t>
            </a:r>
            <a:r>
              <a:rPr lang="en-US" dirty="0">
                <a:latin typeface="Courier New" panose="02070309020205020404" pitchFamily="49" charset="0"/>
                <a:cs typeface="Courier New" panose="02070309020205020404" pitchFamily="49" charset="0"/>
              </a:rPr>
              <a:t>, …}</a:t>
            </a:r>
          </a:p>
          <a:p>
            <a:r>
              <a:rPr lang="en-US" dirty="0"/>
              <a:t>Not a true array; uses the bracket notation to reference an item by key rather than by index</a:t>
            </a:r>
          </a:p>
          <a:p>
            <a:r>
              <a:rPr lang="en-US" dirty="0"/>
              <a:t>The </a:t>
            </a:r>
            <a:r>
              <a:rPr lang="en-US" dirty="0">
                <a:latin typeface="Courier New" panose="02070309020205020404" pitchFamily="49" charset="0"/>
                <a:cs typeface="Courier New" panose="02070309020205020404" pitchFamily="49" charset="0"/>
              </a:rPr>
              <a:t>for in</a:t>
            </a:r>
            <a:r>
              <a:rPr lang="en-US" dirty="0"/>
              <a:t> and </a:t>
            </a:r>
            <a:r>
              <a:rPr lang="en-US" dirty="0">
                <a:latin typeface="Courier New" panose="02070309020205020404" pitchFamily="49" charset="0"/>
                <a:cs typeface="Courier New" panose="02070309020205020404" pitchFamily="49" charset="0"/>
              </a:rPr>
              <a:t>for of</a:t>
            </a:r>
            <a:r>
              <a:rPr lang="en-US" dirty="0"/>
              <a:t> loops</a:t>
            </a:r>
          </a:p>
          <a:p>
            <a:pPr lvl="1"/>
            <a:r>
              <a:rPr lang="en-US" dirty="0"/>
              <a:t>Syntax for iterating over an associative array:</a:t>
            </a:r>
            <a:br>
              <a:rPr lang="en-US" dirty="0"/>
            </a:br>
            <a:r>
              <a:rPr lang="en-US" dirty="0">
                <a:latin typeface="Courier New" panose="02070309020205020404" pitchFamily="49" charset="0"/>
                <a:cs typeface="Courier New" panose="02070309020205020404" pitchFamily="49" charset="0"/>
              </a:rPr>
              <a:t>for (let </a:t>
            </a:r>
            <a:r>
              <a:rPr lang="en-US" i="1" dirty="0">
                <a:latin typeface="Courier New" panose="02070309020205020404" pitchFamily="49" charset="0"/>
                <a:cs typeface="Courier New" panose="02070309020205020404" pitchFamily="49" charset="0"/>
              </a:rPr>
              <a:t>prop</a:t>
            </a:r>
            <a:r>
              <a:rPr lang="en-US" dirty="0">
                <a:latin typeface="Courier New" panose="02070309020205020404" pitchFamily="49" charset="0"/>
                <a:cs typeface="Courier New" panose="02070309020205020404" pitchFamily="49" charset="0"/>
              </a:rPr>
              <a:t> in </a:t>
            </a:r>
            <a:r>
              <a:rPr lang="en-US" i="1" dirty="0">
                <a:latin typeface="Courier New" panose="02070309020205020404" pitchFamily="49" charset="0"/>
                <a:cs typeface="Courier New" panose="02070309020205020404" pitchFamily="49" charset="0"/>
              </a:rPr>
              <a:t>object</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commands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pPr lvl="1"/>
            <a:r>
              <a:rPr lang="en-US" dirty="0"/>
              <a:t>All properties an object inherits from other objects will be included in the </a:t>
            </a:r>
            <a:r>
              <a:rPr lang="en-US" dirty="0">
                <a:latin typeface="Courier New" panose="02070309020205020404" pitchFamily="49" charset="0"/>
                <a:cs typeface="Courier New" panose="02070309020205020404" pitchFamily="49" charset="0"/>
              </a:rPr>
              <a:t>for in</a:t>
            </a:r>
            <a:r>
              <a:rPr lang="en-US" dirty="0"/>
              <a:t> loop</a:t>
            </a:r>
          </a:p>
        </p:txBody>
      </p:sp>
    </p:spTree>
    <p:extLst>
      <p:ext uri="{BB962C8B-B14F-4D97-AF65-F5344CB8AC3E}">
        <p14:creationId xmlns:p14="http://schemas.microsoft.com/office/powerpoint/2010/main" val="33395112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D33B4-E14C-C541-8B93-340751E5D597}"/>
              </a:ext>
            </a:extLst>
          </p:cNvPr>
          <p:cNvSpPr>
            <a:spLocks noGrp="1"/>
          </p:cNvSpPr>
          <p:nvPr>
            <p:ph type="title"/>
          </p:nvPr>
        </p:nvSpPr>
        <p:spPr/>
        <p:txBody>
          <a:bodyPr/>
          <a:lstStyle/>
          <a:p>
            <a:r>
              <a:rPr lang="en-US" dirty="0"/>
              <a:t>Data Storage with Associative Arrays (2 of 6)</a:t>
            </a:r>
          </a:p>
        </p:txBody>
      </p:sp>
      <p:sp>
        <p:nvSpPr>
          <p:cNvPr id="3" name="Text Placeholder 2">
            <a:extLst>
              <a:ext uri="{FF2B5EF4-FFF2-40B4-BE49-F238E27FC236}">
                <a16:creationId xmlns:a16="http://schemas.microsoft.com/office/drawing/2014/main" id="{09A5C49D-3594-AC4D-9E0B-81A9625658E5}"/>
              </a:ext>
            </a:extLst>
          </p:cNvPr>
          <p:cNvSpPr>
            <a:spLocks noGrp="1"/>
          </p:cNvSpPr>
          <p:nvPr>
            <p:ph type="body" sz="quarter" idx="17"/>
          </p:nvPr>
        </p:nvSpPr>
        <p:spPr/>
        <p:txBody>
          <a:bodyPr>
            <a:normAutofit/>
          </a:bodyPr>
          <a:lstStyle/>
          <a:p>
            <a:r>
              <a:rPr lang="en-US" dirty="0"/>
              <a:t>The </a:t>
            </a:r>
            <a:r>
              <a:rPr lang="en-US" dirty="0">
                <a:latin typeface="Courier New" panose="02070309020205020404" pitchFamily="49" charset="0"/>
                <a:cs typeface="Courier New" panose="02070309020205020404" pitchFamily="49" charset="0"/>
              </a:rPr>
              <a:t>for in</a:t>
            </a:r>
            <a:r>
              <a:rPr lang="en-US" dirty="0"/>
              <a:t> and </a:t>
            </a:r>
            <a:r>
              <a:rPr lang="en-US" dirty="0">
                <a:latin typeface="Courier New" panose="02070309020205020404" pitchFamily="49" charset="0"/>
                <a:cs typeface="Courier New" panose="02070309020205020404" pitchFamily="49" charset="0"/>
              </a:rPr>
              <a:t>for of</a:t>
            </a:r>
            <a:r>
              <a:rPr lang="en-US" dirty="0"/>
              <a:t> loops (continued)</a:t>
            </a:r>
          </a:p>
          <a:p>
            <a:pPr lvl="1"/>
            <a:r>
              <a:rPr lang="en-US" dirty="0"/>
              <a:t>Only properties that are </a:t>
            </a:r>
            <a:r>
              <a:rPr lang="en-US" b="1" dirty="0">
                <a:solidFill>
                  <a:srgbClr val="004A78"/>
                </a:solidFill>
              </a:rPr>
              <a:t>enumerable</a:t>
            </a:r>
            <a:r>
              <a:rPr lang="en-US" dirty="0"/>
              <a:t> (countable) are accessible to </a:t>
            </a:r>
            <a:r>
              <a:rPr lang="en-US" dirty="0">
                <a:latin typeface="Courier New" panose="02070309020205020404" pitchFamily="49" charset="0"/>
                <a:cs typeface="Courier New" panose="02070309020205020404" pitchFamily="49" charset="0"/>
              </a:rPr>
              <a:t>for in</a:t>
            </a:r>
            <a:r>
              <a:rPr lang="en-US" dirty="0"/>
              <a:t> loops</a:t>
            </a:r>
          </a:p>
          <a:p>
            <a:pPr lvl="1"/>
            <a:r>
              <a:rPr lang="en-US" dirty="0"/>
              <a:t>Syntax for checking whether a property is enumerable:</a:t>
            </a:r>
            <a:br>
              <a:rPr lang="en-US" dirty="0"/>
            </a:br>
            <a:r>
              <a:rPr lang="en-US" i="1" dirty="0" err="1">
                <a:latin typeface="Courier New" panose="02070309020205020404" pitchFamily="49" charset="0"/>
                <a:cs typeface="Courier New" panose="02070309020205020404" pitchFamily="49" charset="0"/>
              </a:rPr>
              <a:t>obj</a:t>
            </a:r>
            <a:r>
              <a:rPr lang="en-US" dirty="0" err="1">
                <a:latin typeface="Courier New" panose="02070309020205020404" pitchFamily="49" charset="0"/>
                <a:cs typeface="Courier New" panose="02070309020205020404" pitchFamily="49" charset="0"/>
              </a:rPr>
              <a:t>.propertyIsEnumerable</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prop</a:t>
            </a:r>
            <a:r>
              <a:rPr lang="en-US" dirty="0">
                <a:latin typeface="Courier New" panose="02070309020205020404" pitchFamily="49" charset="0"/>
                <a:cs typeface="Courier New" panose="02070309020205020404" pitchFamily="49" charset="0"/>
              </a:rPr>
              <a:t>)</a:t>
            </a:r>
          </a:p>
          <a:p>
            <a:pPr lvl="1"/>
            <a:r>
              <a:rPr lang="en-US" dirty="0"/>
              <a:t>Syntax for iterating over an enumerable list such as an array, node list, or HTML collection using a </a:t>
            </a:r>
            <a:r>
              <a:rPr lang="en-US" dirty="0">
                <a:latin typeface="Courier New" panose="02070309020205020404" pitchFamily="49" charset="0"/>
                <a:cs typeface="Courier New" panose="02070309020205020404" pitchFamily="49" charset="0"/>
              </a:rPr>
              <a:t>for of</a:t>
            </a:r>
            <a:r>
              <a:rPr lang="en-US" dirty="0"/>
              <a:t> loop:</a:t>
            </a:r>
            <a:br>
              <a:rPr lang="en-US" dirty="0"/>
            </a:br>
            <a:r>
              <a:rPr lang="en-US" dirty="0">
                <a:latin typeface="Courier New" panose="02070309020205020404" pitchFamily="49" charset="0"/>
                <a:cs typeface="Courier New" panose="02070309020205020404" pitchFamily="49" charset="0"/>
              </a:rPr>
              <a:t>for (let </a:t>
            </a:r>
            <a:r>
              <a:rPr lang="en-US" i="1" dirty="0">
                <a:latin typeface="Courier New" panose="02070309020205020404" pitchFamily="49" charset="0"/>
                <a:cs typeface="Courier New" panose="02070309020205020404" pitchFamily="49" charset="0"/>
              </a:rPr>
              <a:t>items</a:t>
            </a:r>
            <a:r>
              <a:rPr lang="en-US" dirty="0">
                <a:latin typeface="Courier New" panose="02070309020205020404" pitchFamily="49" charset="0"/>
                <a:cs typeface="Courier New" panose="02070309020205020404" pitchFamily="49" charset="0"/>
              </a:rPr>
              <a:t> of </a:t>
            </a:r>
            <a:r>
              <a:rPr lang="en-US" i="1" dirty="0">
                <a:latin typeface="Courier New" panose="02070309020205020404" pitchFamily="49" charset="0"/>
                <a:cs typeface="Courier New" panose="02070309020205020404" pitchFamily="49" charset="0"/>
              </a:rPr>
              <a:t>list</a:t>
            </a: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commands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r>
              <a:rPr lang="en-US" dirty="0"/>
              <a:t>Storing object data in JSON</a:t>
            </a:r>
          </a:p>
          <a:p>
            <a:pPr lvl="1"/>
            <a:r>
              <a:rPr lang="en-US" b="1" dirty="0">
                <a:solidFill>
                  <a:srgbClr val="004A78"/>
                </a:solidFill>
              </a:rPr>
              <a:t>JavaScript Object Notation </a:t>
            </a:r>
            <a:r>
              <a:rPr lang="en-US" dirty="0"/>
              <a:t>(</a:t>
            </a:r>
            <a:r>
              <a:rPr lang="en-US" b="1" dirty="0">
                <a:solidFill>
                  <a:srgbClr val="004A78"/>
                </a:solidFill>
              </a:rPr>
              <a:t>JSON</a:t>
            </a:r>
            <a:r>
              <a:rPr lang="en-US" dirty="0"/>
              <a:t>): a data interchange format similar in structure to JavaScript objects and used for storing structured data in a text-based format</a:t>
            </a:r>
          </a:p>
          <a:p>
            <a:pPr lvl="2"/>
            <a:r>
              <a:rPr lang="en-US" b="1" dirty="0">
                <a:solidFill>
                  <a:srgbClr val="004A78"/>
                </a:solidFill>
              </a:rPr>
              <a:t>Data interchange format</a:t>
            </a:r>
            <a:r>
              <a:rPr lang="en-US" dirty="0"/>
              <a:t>: a text format that almost all systems have agreed upon as a common standard for information exchange</a:t>
            </a:r>
          </a:p>
        </p:txBody>
      </p:sp>
    </p:spTree>
    <p:extLst>
      <p:ext uri="{BB962C8B-B14F-4D97-AF65-F5344CB8AC3E}">
        <p14:creationId xmlns:p14="http://schemas.microsoft.com/office/powerpoint/2010/main" val="13611628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A5B10-DB03-8644-8F28-748AD5B3A516}"/>
              </a:ext>
            </a:extLst>
          </p:cNvPr>
          <p:cNvSpPr>
            <a:spLocks noGrp="1"/>
          </p:cNvSpPr>
          <p:nvPr>
            <p:ph type="title"/>
          </p:nvPr>
        </p:nvSpPr>
        <p:spPr/>
        <p:txBody>
          <a:bodyPr/>
          <a:lstStyle/>
          <a:p>
            <a:r>
              <a:rPr lang="en-US" dirty="0"/>
              <a:t>Data Storage with Associative Arrays (3 of 6)</a:t>
            </a:r>
          </a:p>
        </p:txBody>
      </p:sp>
      <p:sp>
        <p:nvSpPr>
          <p:cNvPr id="3" name="Text Placeholder 2">
            <a:extLst>
              <a:ext uri="{FF2B5EF4-FFF2-40B4-BE49-F238E27FC236}">
                <a16:creationId xmlns:a16="http://schemas.microsoft.com/office/drawing/2014/main" id="{23982661-323D-CF40-BD21-45E2CA85D1BC}"/>
              </a:ext>
            </a:extLst>
          </p:cNvPr>
          <p:cNvSpPr>
            <a:spLocks noGrp="1"/>
          </p:cNvSpPr>
          <p:nvPr>
            <p:ph type="body" sz="quarter" idx="17"/>
          </p:nvPr>
        </p:nvSpPr>
        <p:spPr/>
        <p:txBody>
          <a:bodyPr>
            <a:normAutofit/>
          </a:bodyPr>
          <a:lstStyle/>
          <a:p>
            <a:r>
              <a:rPr lang="en-US" dirty="0"/>
              <a:t>Storing object data in JSON (continued): Sample JSON data:</a:t>
            </a:r>
            <a:br>
              <a:rPr lang="en-US" dirty="0"/>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"name" : "Keisha Adams",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"age" : 27,</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"address"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"street" : "41 Maple Avenue",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"city" : "Ithaca",</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"state" : "New York",</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"postal code" : "14850"</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"phone"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"type" : "work",</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"number" : "607-555-7812"</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 ...</a:t>
            </a:r>
          </a:p>
        </p:txBody>
      </p:sp>
    </p:spTree>
    <p:extLst>
      <p:ext uri="{BB962C8B-B14F-4D97-AF65-F5344CB8AC3E}">
        <p14:creationId xmlns:p14="http://schemas.microsoft.com/office/powerpoint/2010/main" val="36671841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9547E-4356-E545-AE76-C3C90F6FA9A8}"/>
              </a:ext>
            </a:extLst>
          </p:cNvPr>
          <p:cNvSpPr>
            <a:spLocks noGrp="1"/>
          </p:cNvSpPr>
          <p:nvPr>
            <p:ph type="title"/>
          </p:nvPr>
        </p:nvSpPr>
        <p:spPr/>
        <p:txBody>
          <a:bodyPr/>
          <a:lstStyle/>
          <a:p>
            <a:r>
              <a:rPr lang="en-US" dirty="0"/>
              <a:t>Data Storage with Associative Arrays (4 of 6)</a:t>
            </a:r>
          </a:p>
        </p:txBody>
      </p:sp>
      <p:sp>
        <p:nvSpPr>
          <p:cNvPr id="3" name="Text Placeholder 2">
            <a:extLst>
              <a:ext uri="{FF2B5EF4-FFF2-40B4-BE49-F238E27FC236}">
                <a16:creationId xmlns:a16="http://schemas.microsoft.com/office/drawing/2014/main" id="{8FA2FDBA-43F5-2E4E-8B09-81C423F2E285}"/>
              </a:ext>
            </a:extLst>
          </p:cNvPr>
          <p:cNvSpPr>
            <a:spLocks noGrp="1"/>
          </p:cNvSpPr>
          <p:nvPr>
            <p:ph type="body" sz="quarter" idx="17"/>
          </p:nvPr>
        </p:nvSpPr>
        <p:spPr/>
        <p:txBody>
          <a:bodyPr/>
          <a:lstStyle/>
          <a:p>
            <a:r>
              <a:rPr lang="en-US" dirty="0"/>
              <a:t>Storing object data in JSON (continued)</a:t>
            </a:r>
          </a:p>
          <a:p>
            <a:pPr lvl="1"/>
            <a:r>
              <a:rPr lang="en-US" dirty="0"/>
              <a:t>JSON supports three data types:</a:t>
            </a:r>
          </a:p>
          <a:p>
            <a:pPr lvl="2"/>
            <a:r>
              <a:rPr lang="en-US" dirty="0"/>
              <a:t>Simple values such as numeric values, text strings, Boolean values, and </a:t>
            </a:r>
            <a:r>
              <a:rPr lang="en-US" dirty="0">
                <a:latin typeface="Courier New" panose="02070309020205020404" pitchFamily="49" charset="0"/>
                <a:cs typeface="Courier New" panose="02070309020205020404" pitchFamily="49" charset="0"/>
              </a:rPr>
              <a:t>null</a:t>
            </a:r>
          </a:p>
          <a:p>
            <a:pPr lvl="2"/>
            <a:r>
              <a:rPr lang="en-US" dirty="0"/>
              <a:t>Objects with contents written as </a:t>
            </a:r>
            <a:r>
              <a:rPr lang="en-US" i="1" dirty="0">
                <a:latin typeface="Courier New" panose="02070309020205020404" pitchFamily="49" charset="0"/>
                <a:cs typeface="Courier New" panose="02070309020205020404" pitchFamily="49" charset="0"/>
              </a:rPr>
              <a:t>key: value</a:t>
            </a:r>
            <a:r>
              <a:rPr lang="en-US" dirty="0"/>
              <a:t> pairs</a:t>
            </a:r>
          </a:p>
          <a:p>
            <a:pPr lvl="2"/>
            <a:r>
              <a:rPr lang="en-US" dirty="0"/>
              <a:t>Arrays containing an array literal of simple values or objects</a:t>
            </a:r>
          </a:p>
          <a:p>
            <a:pPr lvl="1"/>
            <a:r>
              <a:rPr lang="en-US" dirty="0"/>
              <a:t>Syntax for converting a JSON text string to an object using the </a:t>
            </a:r>
            <a:r>
              <a:rPr lang="en-US" dirty="0">
                <a:latin typeface="Courier New" panose="02070309020205020404" pitchFamily="49" charset="0"/>
                <a:cs typeface="Courier New" panose="02070309020205020404" pitchFamily="49" charset="0"/>
              </a:rPr>
              <a:t>parse()</a:t>
            </a:r>
            <a:r>
              <a:rPr lang="en-US" dirty="0"/>
              <a:t> method:</a:t>
            </a:r>
            <a:br>
              <a:rPr lang="en-US" dirty="0"/>
            </a:br>
            <a:r>
              <a:rPr lang="en-US" dirty="0">
                <a:latin typeface="Courier New" panose="02070309020205020404" pitchFamily="49" charset="0"/>
                <a:cs typeface="Courier New" panose="02070309020205020404" pitchFamily="49" charset="0"/>
              </a:rPr>
              <a:t>let </a:t>
            </a:r>
            <a:r>
              <a:rPr lang="en-US" i="1" dirty="0">
                <a:latin typeface="Courier New" panose="02070309020205020404" pitchFamily="49" charset="0"/>
                <a:cs typeface="Courier New" panose="02070309020205020404" pitchFamily="49" charset="0"/>
              </a:rPr>
              <a:t>object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JSON.parse</a:t>
            </a:r>
            <a:r>
              <a:rPr lang="en-US" dirty="0">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JSONtxt</a:t>
            </a:r>
            <a:r>
              <a:rPr lang="en-US" dirty="0">
                <a:latin typeface="Courier New" panose="02070309020205020404" pitchFamily="49" charset="0"/>
                <a:cs typeface="Courier New" panose="02070309020205020404" pitchFamily="49" charset="0"/>
              </a:rPr>
              <a:t>)</a:t>
            </a:r>
          </a:p>
          <a:p>
            <a:pPr lvl="1"/>
            <a:r>
              <a:rPr lang="en-US" dirty="0"/>
              <a:t>Sample uses of the </a:t>
            </a:r>
            <a:r>
              <a:rPr lang="en-US" dirty="0">
                <a:latin typeface="Courier New" panose="02070309020205020404" pitchFamily="49" charset="0"/>
                <a:cs typeface="Courier New" panose="02070309020205020404" pitchFamily="49" charset="0"/>
              </a:rPr>
              <a:t>parse()</a:t>
            </a:r>
            <a:r>
              <a:rPr lang="en-US" dirty="0"/>
              <a:t> method:</a:t>
            </a:r>
            <a:br>
              <a:rPr lang="en-US" dirty="0"/>
            </a:br>
            <a:r>
              <a:rPr lang="en-US" dirty="0">
                <a:latin typeface="Courier New" panose="02070309020205020404" pitchFamily="49" charset="0"/>
                <a:cs typeface="Courier New" panose="02070309020205020404" pitchFamily="49" charset="0"/>
              </a:rPr>
              <a:t>employee["name"]   // returns "Keisha Adams</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employee.age</a:t>
            </a:r>
            <a:r>
              <a:rPr lang="en-US" dirty="0">
                <a:latin typeface="Courier New" panose="02070309020205020404" pitchFamily="49" charset="0"/>
                <a:cs typeface="Courier New" panose="02070309020205020404" pitchFamily="49" charset="0"/>
              </a:rPr>
              <a:t>   // returns 27</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employee.address.city</a:t>
            </a:r>
            <a:r>
              <a:rPr lang="en-US" dirty="0">
                <a:latin typeface="Courier New" panose="02070309020205020404" pitchFamily="49" charset="0"/>
                <a:cs typeface="Courier New" panose="02070309020205020404" pitchFamily="49" charset="0"/>
              </a:rPr>
              <a:t>   //returns "Ithaca"</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employee["phone"][1].type   // returns "mobile"</a:t>
            </a:r>
          </a:p>
        </p:txBody>
      </p:sp>
    </p:spTree>
    <p:extLst>
      <p:ext uri="{BB962C8B-B14F-4D97-AF65-F5344CB8AC3E}">
        <p14:creationId xmlns:p14="http://schemas.microsoft.com/office/powerpoint/2010/main" val="8002045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9547E-4356-E545-AE76-C3C90F6FA9A8}"/>
              </a:ext>
            </a:extLst>
          </p:cNvPr>
          <p:cNvSpPr>
            <a:spLocks noGrp="1"/>
          </p:cNvSpPr>
          <p:nvPr>
            <p:ph type="title"/>
          </p:nvPr>
        </p:nvSpPr>
        <p:spPr/>
        <p:txBody>
          <a:bodyPr/>
          <a:lstStyle/>
          <a:p>
            <a:r>
              <a:rPr lang="en-US" dirty="0"/>
              <a:t>Data Storage with Associative Arrays (5 of 6)</a:t>
            </a:r>
          </a:p>
        </p:txBody>
      </p:sp>
      <p:sp>
        <p:nvSpPr>
          <p:cNvPr id="3" name="Text Placeholder 2">
            <a:extLst>
              <a:ext uri="{FF2B5EF4-FFF2-40B4-BE49-F238E27FC236}">
                <a16:creationId xmlns:a16="http://schemas.microsoft.com/office/drawing/2014/main" id="{8FA2FDBA-43F5-2E4E-8B09-81C423F2E285}"/>
              </a:ext>
            </a:extLst>
          </p:cNvPr>
          <p:cNvSpPr>
            <a:spLocks noGrp="1"/>
          </p:cNvSpPr>
          <p:nvPr>
            <p:ph type="body" sz="quarter" idx="17"/>
          </p:nvPr>
        </p:nvSpPr>
        <p:spPr/>
        <p:txBody>
          <a:bodyPr>
            <a:normAutofit lnSpcReduction="10000"/>
          </a:bodyPr>
          <a:lstStyle/>
          <a:p>
            <a:r>
              <a:rPr lang="en-US" dirty="0"/>
              <a:t>Storing object data in JSON (continued)</a:t>
            </a:r>
          </a:p>
          <a:p>
            <a:pPr lvl="1"/>
            <a:r>
              <a:rPr lang="en-US" dirty="0"/>
              <a:t>Syntax for converting a JavaScript object into the JSON format using the </a:t>
            </a:r>
            <a:r>
              <a:rPr lang="en-US" dirty="0" err="1">
                <a:latin typeface="Courier New" panose="02070309020205020404" pitchFamily="49" charset="0"/>
                <a:cs typeface="Courier New" panose="02070309020205020404" pitchFamily="49" charset="0"/>
              </a:rPr>
              <a:t>stringify</a:t>
            </a:r>
            <a:r>
              <a:rPr lang="en-US" dirty="0">
                <a:latin typeface="Courier New" panose="02070309020205020404" pitchFamily="49" charset="0"/>
                <a:cs typeface="Courier New" panose="02070309020205020404" pitchFamily="49" charset="0"/>
              </a:rPr>
              <a:t>()</a:t>
            </a:r>
            <a:r>
              <a:rPr lang="en-US" dirty="0"/>
              <a:t> method:</a:t>
            </a:r>
            <a:br>
              <a:rPr lang="en-US" dirty="0"/>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object</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replacer</a:t>
            </a:r>
            <a:r>
              <a:rPr lang="en-US" dirty="0">
                <a:latin typeface="Courier New" panose="02070309020205020404" pitchFamily="49" charset="0"/>
                <a:cs typeface="Courier New" panose="02070309020205020404" pitchFamily="49" charset="0"/>
              </a:rPr>
              <a:t> [, </a:t>
            </a:r>
            <a:r>
              <a:rPr lang="en-US" i="1" dirty="0">
                <a:latin typeface="Courier New" panose="02070309020205020404" pitchFamily="49" charset="0"/>
                <a:cs typeface="Courier New" panose="02070309020205020404" pitchFamily="49" charset="0"/>
              </a:rPr>
              <a:t>space</a:t>
            </a:r>
            <a:r>
              <a:rPr lang="en-US" dirty="0">
                <a:latin typeface="Courier New" panose="02070309020205020404" pitchFamily="49" charset="0"/>
                <a:cs typeface="Courier New" panose="02070309020205020404" pitchFamily="49" charset="0"/>
              </a:rPr>
              <a:t>]]);</a:t>
            </a:r>
          </a:p>
          <a:p>
            <a:pPr lvl="2"/>
            <a:r>
              <a:rPr lang="en-US" i="1" dirty="0">
                <a:latin typeface="Courier New" panose="02070309020205020404" pitchFamily="49" charset="0"/>
                <a:cs typeface="Courier New" panose="02070309020205020404" pitchFamily="49" charset="0"/>
              </a:rPr>
              <a:t>replacer</a:t>
            </a:r>
            <a:r>
              <a:rPr lang="en-US" dirty="0"/>
              <a:t> is an optional array of text strings and numeric values for filtering the object</a:t>
            </a:r>
          </a:p>
          <a:p>
            <a:pPr lvl="2"/>
            <a:r>
              <a:rPr lang="en-US" i="1" dirty="0">
                <a:latin typeface="Courier New" panose="02070309020205020404" pitchFamily="49" charset="0"/>
                <a:cs typeface="Courier New" panose="02070309020205020404" pitchFamily="49" charset="0"/>
              </a:rPr>
              <a:t>space</a:t>
            </a:r>
            <a:r>
              <a:rPr lang="en-US" dirty="0"/>
              <a:t> is an optional argument to insert spaces into the output string</a:t>
            </a:r>
          </a:p>
          <a:p>
            <a:pPr lvl="1"/>
            <a:r>
              <a:rPr lang="en-US" dirty="0"/>
              <a:t>Sample uses of the </a:t>
            </a:r>
            <a:r>
              <a:rPr lang="en-US" dirty="0" err="1">
                <a:latin typeface="Courier New" panose="02070309020205020404" pitchFamily="49" charset="0"/>
                <a:cs typeface="Courier New" panose="02070309020205020404" pitchFamily="49" charset="0"/>
              </a:rPr>
              <a:t>stringify</a:t>
            </a:r>
            <a:r>
              <a:rPr lang="en-US" dirty="0">
                <a:latin typeface="Courier New" panose="02070309020205020404" pitchFamily="49" charset="0"/>
                <a:cs typeface="Courier New" panose="02070309020205020404" pitchFamily="49" charset="0"/>
              </a:rPr>
              <a:t>()</a:t>
            </a:r>
            <a:r>
              <a:rPr lang="en-US" dirty="0"/>
              <a:t> method:</a:t>
            </a:r>
            <a:br>
              <a:rPr lang="en-US" dirty="0"/>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(27)</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'27'</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(false)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'false'</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({name: "Keisha Adams", age: 27})</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a:t>
            </a:r>
            <a:r>
              <a:rPr lang="en-US" dirty="0" err="1">
                <a:latin typeface="Courier New" panose="02070309020205020404" pitchFamily="49" charset="0"/>
                <a:cs typeface="Courier New" panose="02070309020205020404" pitchFamily="49" charset="0"/>
              </a:rPr>
              <a:t>name":"Keisha</a:t>
            </a:r>
            <a:r>
              <a:rPr lang="en-US" dirty="0">
                <a:latin typeface="Courier New" panose="02070309020205020404" pitchFamily="49" charset="0"/>
                <a:cs typeface="Courier New" panose="02070309020205020404" pitchFamily="49" charset="0"/>
              </a:rPr>
              <a:t> Adams","age",27}'</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(new Date(2024, 5, 4, 13, 15, 8))</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'2024-06-04T18:15:08.000Z'</a:t>
            </a:r>
          </a:p>
        </p:txBody>
      </p:sp>
    </p:spTree>
    <p:extLst>
      <p:ext uri="{BB962C8B-B14F-4D97-AF65-F5344CB8AC3E}">
        <p14:creationId xmlns:p14="http://schemas.microsoft.com/office/powerpoint/2010/main" val="42019251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49A8C-BA75-1F4B-B6EE-D0599DCCC21E}"/>
              </a:ext>
            </a:extLst>
          </p:cNvPr>
          <p:cNvSpPr>
            <a:spLocks noGrp="1"/>
          </p:cNvSpPr>
          <p:nvPr>
            <p:ph type="title"/>
          </p:nvPr>
        </p:nvSpPr>
        <p:spPr/>
        <p:txBody>
          <a:bodyPr/>
          <a:lstStyle/>
          <a:p>
            <a:r>
              <a:rPr lang="en-US" dirty="0"/>
              <a:t>Data Storage with Associative Arrays (6 of 6)</a:t>
            </a:r>
          </a:p>
        </p:txBody>
      </p:sp>
      <p:sp>
        <p:nvSpPr>
          <p:cNvPr id="3" name="Text Placeholder 2">
            <a:extLst>
              <a:ext uri="{FF2B5EF4-FFF2-40B4-BE49-F238E27FC236}">
                <a16:creationId xmlns:a16="http://schemas.microsoft.com/office/drawing/2014/main" id="{BC6C9D8F-89F8-504A-8559-0C4FE617AA5A}"/>
              </a:ext>
            </a:extLst>
          </p:cNvPr>
          <p:cNvSpPr>
            <a:spLocks noGrp="1"/>
          </p:cNvSpPr>
          <p:nvPr>
            <p:ph type="body" sz="quarter" idx="17"/>
          </p:nvPr>
        </p:nvSpPr>
        <p:spPr/>
        <p:txBody>
          <a:bodyPr/>
          <a:lstStyle/>
          <a:p>
            <a:r>
              <a:rPr lang="en-US" dirty="0"/>
              <a:t>Storing object data in JSON (continued)</a:t>
            </a:r>
          </a:p>
          <a:p>
            <a:pPr lvl="1"/>
            <a:r>
              <a:rPr lang="en-US" dirty="0"/>
              <a:t>Sample expression that returns only the </a:t>
            </a:r>
            <a:r>
              <a:rPr lang="en-US" dirty="0">
                <a:latin typeface="Courier New" panose="02070309020205020404" pitchFamily="49" charset="0"/>
                <a:cs typeface="Courier New" panose="02070309020205020404" pitchFamily="49" charset="0"/>
              </a:rPr>
              <a:t>name</a:t>
            </a:r>
            <a:r>
              <a:rPr lang="en-US" dirty="0"/>
              <a:t> property of an object:</a:t>
            </a:r>
            <a:br>
              <a:rPr lang="en-US" dirty="0"/>
            </a:br>
            <a:r>
              <a:rPr lang="en-US" dirty="0" err="1">
                <a:latin typeface="Courier New" panose="02070309020205020404" pitchFamily="49" charset="0"/>
                <a:cs typeface="Courier New" panose="02070309020205020404" pitchFamily="49" charset="0"/>
              </a:rPr>
              <a:t>JSON.stringify</a:t>
            </a:r>
            <a:r>
              <a:rPr lang="en-US" dirty="0">
                <a:latin typeface="Courier New" panose="02070309020205020404" pitchFamily="49" charset="0"/>
                <a:cs typeface="Courier New" panose="02070309020205020404" pitchFamily="49" charset="0"/>
              </a:rPr>
              <a:t>({name: "Keisha Adams", age: 27}, ['name'])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returns '{"</a:t>
            </a:r>
            <a:r>
              <a:rPr lang="en-US" dirty="0" err="1">
                <a:latin typeface="Courier New" panose="02070309020205020404" pitchFamily="49" charset="0"/>
                <a:cs typeface="Courier New" panose="02070309020205020404" pitchFamily="49" charset="0"/>
              </a:rPr>
              <a:t>name":"Keisha</a:t>
            </a:r>
            <a:r>
              <a:rPr lang="en-US" dirty="0">
                <a:latin typeface="Courier New" panose="02070309020205020404" pitchFamily="49" charset="0"/>
                <a:cs typeface="Courier New" panose="02070309020205020404" pitchFamily="49" charset="0"/>
              </a:rPr>
              <a:t> Adams"}'</a:t>
            </a:r>
          </a:p>
          <a:p>
            <a:pPr lvl="1"/>
            <a:r>
              <a:rPr lang="en-US" dirty="0"/>
              <a:t>Catching syntax errors in JSON data</a:t>
            </a:r>
          </a:p>
          <a:p>
            <a:pPr lvl="2"/>
            <a:r>
              <a:rPr lang="en-US" dirty="0"/>
              <a:t>Key names must be enclosed within double quotes</a:t>
            </a:r>
          </a:p>
          <a:p>
            <a:pPr lvl="2"/>
            <a:r>
              <a:rPr lang="en-US" dirty="0"/>
              <a:t>Collection of </a:t>
            </a:r>
            <a:r>
              <a:rPr lang="en-US" i="1" dirty="0">
                <a:latin typeface="Courier New" panose="02070309020205020404" pitchFamily="49" charset="0"/>
                <a:cs typeface="Courier New" panose="02070309020205020404" pitchFamily="49" charset="0"/>
              </a:rPr>
              <a:t>key: value</a:t>
            </a:r>
            <a:r>
              <a:rPr lang="en-US" dirty="0"/>
              <a:t> pairs must be placed in a comma-separated list</a:t>
            </a:r>
          </a:p>
          <a:p>
            <a:pPr lvl="2"/>
            <a:r>
              <a:rPr lang="en-US" dirty="0"/>
              <a:t>All nested objects must include opening and closing braces</a:t>
            </a:r>
          </a:p>
          <a:p>
            <a:pPr lvl="2"/>
            <a:r>
              <a:rPr lang="en-US" dirty="0"/>
              <a:t>Data must be either enclosed within single quotes (on one line) or entered as a template literal (for multi-line data)</a:t>
            </a:r>
          </a:p>
        </p:txBody>
      </p:sp>
    </p:spTree>
    <p:extLst>
      <p:ext uri="{BB962C8B-B14F-4D97-AF65-F5344CB8AC3E}">
        <p14:creationId xmlns:p14="http://schemas.microsoft.com/office/powerpoint/2010/main" val="26970462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939F-1ECE-7A4E-B5CD-BBF234F5A69E}"/>
              </a:ext>
            </a:extLst>
          </p:cNvPr>
          <p:cNvSpPr>
            <a:spLocks noGrp="1"/>
          </p:cNvSpPr>
          <p:nvPr>
            <p:ph type="title"/>
          </p:nvPr>
        </p:nvSpPr>
        <p:spPr/>
        <p:txBody>
          <a:bodyPr/>
          <a:lstStyle/>
          <a:p>
            <a:r>
              <a:rPr lang="en-US" dirty="0"/>
              <a:t>Activity 8.2: Think, Pair, and Share</a:t>
            </a:r>
          </a:p>
        </p:txBody>
      </p:sp>
      <p:sp>
        <p:nvSpPr>
          <p:cNvPr id="3" name="Text Placeholder 2">
            <a:extLst>
              <a:ext uri="{FF2B5EF4-FFF2-40B4-BE49-F238E27FC236}">
                <a16:creationId xmlns:a16="http://schemas.microsoft.com/office/drawing/2014/main" id="{2199EAF5-5243-254F-9882-54455964F2FC}"/>
              </a:ext>
            </a:extLst>
          </p:cNvPr>
          <p:cNvSpPr>
            <a:spLocks noGrp="1"/>
          </p:cNvSpPr>
          <p:nvPr>
            <p:ph type="body" sz="quarter" idx="17"/>
          </p:nvPr>
        </p:nvSpPr>
        <p:spPr/>
        <p:txBody>
          <a:bodyPr/>
          <a:lstStyle/>
          <a:p>
            <a:r>
              <a:rPr lang="en-US" dirty="0"/>
              <a:t>Form pairs/groups of two to four class members.</a:t>
            </a:r>
          </a:p>
          <a:p>
            <a:r>
              <a:rPr lang="en-US" dirty="0"/>
              <a:t>Your group will practice working with data structures by transforming an object into JSON data and then back into an object. First, work together to write code creating a simple </a:t>
            </a:r>
            <a:r>
              <a:rPr lang="en-US" dirty="0">
                <a:latin typeface="Courier New" panose="02070309020205020404" pitchFamily="49" charset="0"/>
                <a:cs typeface="Courier New" panose="02070309020205020404" pitchFamily="49" charset="0"/>
              </a:rPr>
              <a:t>pie</a:t>
            </a:r>
            <a:r>
              <a:rPr lang="en-US" dirty="0"/>
              <a:t> object with properties representing flavor, number of slices, and whether or not everyone in your group likes this kind of pie. </a:t>
            </a:r>
          </a:p>
          <a:p>
            <a:r>
              <a:rPr lang="en-US" dirty="0"/>
              <a:t>Use the </a:t>
            </a:r>
            <a:r>
              <a:rPr lang="en-US" dirty="0" err="1">
                <a:latin typeface="Courier New" panose="02070309020205020404" pitchFamily="49" charset="0"/>
                <a:cs typeface="Courier New" panose="02070309020205020404" pitchFamily="49" charset="0"/>
              </a:rPr>
              <a:t>stringify</a:t>
            </a:r>
            <a:r>
              <a:rPr lang="en-US" dirty="0">
                <a:latin typeface="Courier New" panose="02070309020205020404" pitchFamily="49" charset="0"/>
                <a:cs typeface="Courier New" panose="02070309020205020404" pitchFamily="49" charset="0"/>
              </a:rPr>
              <a:t>()</a:t>
            </a:r>
            <a:r>
              <a:rPr lang="en-US" dirty="0"/>
              <a:t> method to convert the </a:t>
            </a:r>
            <a:r>
              <a:rPr lang="en-US" dirty="0">
                <a:latin typeface="Courier New" panose="02070309020205020404" pitchFamily="49" charset="0"/>
                <a:cs typeface="Courier New" panose="02070309020205020404" pitchFamily="49" charset="0"/>
              </a:rPr>
              <a:t>pie</a:t>
            </a:r>
            <a:r>
              <a:rPr lang="en-US" dirty="0"/>
              <a:t> object into a JSON data structure and save it to a variable. Verify that the JSON data returned correctly preserves the data stored in your original object.</a:t>
            </a:r>
            <a:endParaRPr lang="en-US" dirty="0">
              <a:solidFill>
                <a:srgbClr val="000000"/>
              </a:solidFill>
            </a:endParaRPr>
          </a:p>
          <a:p>
            <a:r>
              <a:rPr lang="en-US" dirty="0"/>
              <a:t>Now use the </a:t>
            </a:r>
            <a:r>
              <a:rPr lang="en-US" dirty="0">
                <a:latin typeface="Courier New" panose="02070309020205020404" pitchFamily="49" charset="0"/>
                <a:cs typeface="Courier New" panose="02070309020205020404" pitchFamily="49" charset="0"/>
              </a:rPr>
              <a:t>parse()</a:t>
            </a:r>
            <a:r>
              <a:rPr lang="en-US" dirty="0"/>
              <a:t> method to convert the JSON-formatted data back into a JavaScript object. Test your recreated object to verify that it behaves as expected.</a:t>
            </a:r>
          </a:p>
        </p:txBody>
      </p:sp>
    </p:spTree>
    <p:extLst>
      <p:ext uri="{BB962C8B-B14F-4D97-AF65-F5344CB8AC3E}">
        <p14:creationId xmlns:p14="http://schemas.microsoft.com/office/powerpoint/2010/main" val="14657165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09A57-33CD-8340-93D4-EA7BDF2ACBA8}"/>
              </a:ext>
            </a:extLst>
          </p:cNvPr>
          <p:cNvSpPr>
            <a:spLocks noGrp="1"/>
          </p:cNvSpPr>
          <p:nvPr>
            <p:ph type="title"/>
          </p:nvPr>
        </p:nvSpPr>
        <p:spPr/>
        <p:txBody>
          <a:bodyPr/>
          <a:lstStyle/>
          <a:p>
            <a:r>
              <a:rPr lang="en-US" dirty="0"/>
              <a:t>Activity 8.3: Discussion Questions</a:t>
            </a:r>
          </a:p>
        </p:txBody>
      </p:sp>
      <p:sp>
        <p:nvSpPr>
          <p:cNvPr id="3" name="Text Placeholder 2">
            <a:extLst>
              <a:ext uri="{FF2B5EF4-FFF2-40B4-BE49-F238E27FC236}">
                <a16:creationId xmlns:a16="http://schemas.microsoft.com/office/drawing/2014/main" id="{FD7BA563-D378-7941-B537-AA1CD39445BA}"/>
              </a:ext>
            </a:extLst>
          </p:cNvPr>
          <p:cNvSpPr>
            <a:spLocks noGrp="1"/>
          </p:cNvSpPr>
          <p:nvPr>
            <p:ph type="body" sz="quarter" idx="17"/>
          </p:nvPr>
        </p:nvSpPr>
        <p:spPr/>
        <p:txBody>
          <a:bodyPr/>
          <a:lstStyle/>
          <a:p>
            <a:r>
              <a:rPr lang="en-US" dirty="0"/>
              <a:t>Why is JavaScript known as an object-oriented programming language, and what are the implications of this language characteristic?</a:t>
            </a:r>
            <a:br>
              <a:rPr lang="en-US" dirty="0"/>
            </a:br>
            <a:endParaRPr lang="en-US" dirty="0"/>
          </a:p>
          <a:p>
            <a:r>
              <a:rPr lang="en-US" dirty="0"/>
              <a:t>What is a JavaScript associative array, and how does it compare to a JSON data structure?</a:t>
            </a:r>
          </a:p>
        </p:txBody>
      </p:sp>
    </p:spTree>
    <p:extLst>
      <p:ext uri="{BB962C8B-B14F-4D97-AF65-F5344CB8AC3E}">
        <p14:creationId xmlns:p14="http://schemas.microsoft.com/office/powerpoint/2010/main" val="39416644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10AC0-963C-0644-AAC6-221100782C7D}"/>
              </a:ext>
            </a:extLst>
          </p:cNvPr>
          <p:cNvSpPr>
            <a:spLocks noGrp="1"/>
          </p:cNvSpPr>
          <p:nvPr>
            <p:ph type="title"/>
          </p:nvPr>
        </p:nvSpPr>
        <p:spPr/>
        <p:txBody>
          <a:bodyPr/>
          <a:lstStyle/>
          <a:p>
            <a:r>
              <a:rPr lang="en-US" dirty="0"/>
              <a:t>Self-Assessment</a:t>
            </a:r>
          </a:p>
        </p:txBody>
      </p:sp>
      <p:sp>
        <p:nvSpPr>
          <p:cNvPr id="3" name="Text Placeholder 2">
            <a:extLst>
              <a:ext uri="{FF2B5EF4-FFF2-40B4-BE49-F238E27FC236}">
                <a16:creationId xmlns:a16="http://schemas.microsoft.com/office/drawing/2014/main" id="{6F990867-9769-104A-B6D5-355B52EA5C00}"/>
              </a:ext>
            </a:extLst>
          </p:cNvPr>
          <p:cNvSpPr>
            <a:spLocks noGrp="1"/>
          </p:cNvSpPr>
          <p:nvPr>
            <p:ph type="body" sz="quarter" idx="17"/>
          </p:nvPr>
        </p:nvSpPr>
        <p:spPr/>
        <p:txBody>
          <a:bodyPr/>
          <a:lstStyle/>
          <a:p>
            <a:r>
              <a:rPr lang="en-US" dirty="0"/>
              <a:t>How do you feel about the OOP approach as it is applied by the JavaScript language and its conventions? If you have written object-oriented programs in other programming languages, how does the way OOP is practiced in JavaScript compare?</a:t>
            </a:r>
            <a:br>
              <a:rPr lang="en-US" dirty="0"/>
            </a:br>
            <a:endParaRPr lang="en-US" dirty="0"/>
          </a:p>
          <a:p>
            <a:r>
              <a:rPr lang="en-US" dirty="0"/>
              <a:t>When do you think it is necessary or desirable to rely on closures to achieve functionality in a program? When you studied the examples of closures in Chapter 8, did you think of any alternative ways to accomplish the same tasks that would avoid closures?</a:t>
            </a:r>
            <a:br>
              <a:rPr lang="en-US" dirty="0"/>
            </a:br>
            <a:endParaRPr lang="en-US" dirty="0"/>
          </a:p>
          <a:p>
            <a:r>
              <a:rPr lang="en-US" dirty="0"/>
              <a:t>What experience do you have with the JSON data interchange format? To what extent do you anticipate working with JSON in your future career?</a:t>
            </a:r>
          </a:p>
        </p:txBody>
      </p:sp>
    </p:spTree>
    <p:extLst>
      <p:ext uri="{BB962C8B-B14F-4D97-AF65-F5344CB8AC3E}">
        <p14:creationId xmlns:p14="http://schemas.microsoft.com/office/powerpoint/2010/main" val="516519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65E0A-9C36-8D48-875D-1CEF1ED7BD3C}"/>
              </a:ext>
            </a:extLst>
          </p:cNvPr>
          <p:cNvSpPr>
            <a:spLocks noGrp="1"/>
          </p:cNvSpPr>
          <p:nvPr>
            <p:ph type="title"/>
          </p:nvPr>
        </p:nvSpPr>
        <p:spPr/>
        <p:txBody>
          <a:bodyPr/>
          <a:lstStyle/>
          <a:p>
            <a:r>
              <a:rPr lang="en-US" dirty="0"/>
              <a:t>Understanding Object-Oriented Programming </a:t>
            </a:r>
            <a:br>
              <a:rPr lang="en-US" dirty="0"/>
            </a:br>
            <a:r>
              <a:rPr lang="en-US" dirty="0"/>
              <a:t>(3 of 3)</a:t>
            </a:r>
          </a:p>
        </p:txBody>
      </p:sp>
      <p:pic>
        <p:nvPicPr>
          <p:cNvPr id="6" name="Picture Placeholder 5" descr="The starting page of the Draw Poker web application. A poker table is displayed in the web page with the title, &quot;Draw Poker&quot; displayed prominently on the top. There is a game board on which card images will be displayed. A deal button needs to be clicked to deal a new hand. A draw button needs to be clicked to draw new cards. A stand button needs to be clicked to stand pat with your hand. A reset button is present to restart the game. A bet drop-down menu is available to select a bet amount. The payoffs for different hands are displayed in a table below the poker board.">
            <a:extLst>
              <a:ext uri="{FF2B5EF4-FFF2-40B4-BE49-F238E27FC236}">
                <a16:creationId xmlns:a16="http://schemas.microsoft.com/office/drawing/2014/main" id="{09032B22-040E-6B47-920A-E38E605BDC73}"/>
              </a:ext>
            </a:extLst>
          </p:cNvPr>
          <p:cNvPicPr>
            <a:picLocks noGrp="1" noChangeAspect="1"/>
          </p:cNvPicPr>
          <p:nvPr>
            <p:ph type="pic" sz="quarter" idx="10"/>
          </p:nvPr>
        </p:nvPicPr>
        <p:blipFill>
          <a:blip r:embed="rId2"/>
          <a:stretch>
            <a:fillRect/>
          </a:stretch>
        </p:blipFill>
        <p:spPr>
          <a:xfrm>
            <a:off x="733118" y="1618488"/>
            <a:ext cx="5878156" cy="4608576"/>
          </a:xfrm>
        </p:spPr>
      </p:pic>
      <p:sp>
        <p:nvSpPr>
          <p:cNvPr id="4" name="Text Placeholder 3">
            <a:extLst>
              <a:ext uri="{FF2B5EF4-FFF2-40B4-BE49-F238E27FC236}">
                <a16:creationId xmlns:a16="http://schemas.microsoft.com/office/drawing/2014/main" id="{31E8CC0A-F0D9-E147-B815-4160959FF167}"/>
              </a:ext>
            </a:extLst>
          </p:cNvPr>
          <p:cNvSpPr>
            <a:spLocks noGrp="1"/>
          </p:cNvSpPr>
          <p:nvPr>
            <p:ph type="body" sz="quarter" idx="11"/>
          </p:nvPr>
        </p:nvSpPr>
        <p:spPr>
          <a:xfrm>
            <a:off x="7187610" y="4070657"/>
            <a:ext cx="4267768" cy="1808163"/>
          </a:xfrm>
        </p:spPr>
        <p:txBody>
          <a:bodyPr/>
          <a:lstStyle/>
          <a:p>
            <a:r>
              <a:rPr lang="en-US" dirty="0"/>
              <a:t>Figure 8-2 Starting Draw Poker page</a:t>
            </a:r>
          </a:p>
        </p:txBody>
      </p:sp>
    </p:spTree>
    <p:extLst>
      <p:ext uri="{BB962C8B-B14F-4D97-AF65-F5344CB8AC3E}">
        <p14:creationId xmlns:p14="http://schemas.microsoft.com/office/powerpoint/2010/main" val="11336559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3572-9E24-464B-918F-0B14B611DCC6}"/>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BA38DCA3-733D-394F-95F4-90C2A94CB3CA}"/>
              </a:ext>
            </a:extLst>
          </p:cNvPr>
          <p:cNvSpPr>
            <a:spLocks noGrp="1"/>
          </p:cNvSpPr>
          <p:nvPr>
            <p:ph type="body" sz="quarter" idx="17"/>
          </p:nvPr>
        </p:nvSpPr>
        <p:spPr/>
        <p:txBody>
          <a:bodyPr>
            <a:normAutofit/>
          </a:bodyPr>
          <a:lstStyle/>
          <a:p>
            <a:r>
              <a:rPr lang="en-US" dirty="0"/>
              <a:t>Now that the lesson has ended, you should have learned to:</a:t>
            </a:r>
          </a:p>
          <a:p>
            <a:pPr lvl="1"/>
            <a:r>
              <a:rPr lang="en-US" dirty="0"/>
              <a:t>Describe the fundamentals of object-oriented programming.</a:t>
            </a:r>
          </a:p>
          <a:p>
            <a:pPr lvl="1"/>
            <a:r>
              <a:rPr lang="en-US" dirty="0"/>
              <a:t>Create an object literal.</a:t>
            </a:r>
          </a:p>
          <a:p>
            <a:pPr lvl="1"/>
            <a:r>
              <a:rPr lang="en-US" dirty="0"/>
              <a:t>Define a method for a customized object.</a:t>
            </a:r>
          </a:p>
          <a:p>
            <a:pPr lvl="1"/>
            <a:r>
              <a:rPr lang="en-US" dirty="0"/>
              <a:t>Apply a method to an object class using a prototype.</a:t>
            </a:r>
          </a:p>
          <a:p>
            <a:pPr lvl="1"/>
            <a:r>
              <a:rPr lang="en-US" dirty="0"/>
              <a:t>Create and apply a closure.</a:t>
            </a:r>
          </a:p>
          <a:p>
            <a:pPr lvl="1"/>
            <a:r>
              <a:rPr lang="en-US" dirty="0"/>
              <a:t>Work with public, private, and privileged methods.</a:t>
            </a:r>
          </a:p>
          <a:p>
            <a:pPr lvl="1"/>
            <a:r>
              <a:rPr lang="en-US" dirty="0"/>
              <a:t>Create a prototype chain to combine objects.</a:t>
            </a:r>
          </a:p>
          <a:p>
            <a:pPr lvl="1"/>
            <a:r>
              <a:rPr lang="en-US" dirty="0"/>
              <a:t>Work with associative arrays to store data in JSON format.</a:t>
            </a:r>
          </a:p>
        </p:txBody>
      </p:sp>
    </p:spTree>
    <p:extLst>
      <p:ext uri="{BB962C8B-B14F-4D97-AF65-F5344CB8AC3E}">
        <p14:creationId xmlns:p14="http://schemas.microsoft.com/office/powerpoint/2010/main" val="1254796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66AE5-5942-634C-8552-35BE5614F3F6}"/>
              </a:ext>
            </a:extLst>
          </p:cNvPr>
          <p:cNvSpPr>
            <a:spLocks noGrp="1"/>
          </p:cNvSpPr>
          <p:nvPr>
            <p:ph type="title"/>
          </p:nvPr>
        </p:nvSpPr>
        <p:spPr/>
        <p:txBody>
          <a:bodyPr/>
          <a:lstStyle/>
          <a:p>
            <a:r>
              <a:rPr lang="en-US" dirty="0"/>
              <a:t>Creating an Object Literal (1 of 8)</a:t>
            </a:r>
          </a:p>
        </p:txBody>
      </p:sp>
      <p:sp>
        <p:nvSpPr>
          <p:cNvPr id="3" name="Text Placeholder 2">
            <a:extLst>
              <a:ext uri="{FF2B5EF4-FFF2-40B4-BE49-F238E27FC236}">
                <a16:creationId xmlns:a16="http://schemas.microsoft.com/office/drawing/2014/main" id="{C670883B-A989-D343-81F0-3FA655E11CC3}"/>
              </a:ext>
            </a:extLst>
          </p:cNvPr>
          <p:cNvSpPr>
            <a:spLocks noGrp="1"/>
          </p:cNvSpPr>
          <p:nvPr>
            <p:ph type="body" sz="quarter" idx="17"/>
          </p:nvPr>
        </p:nvSpPr>
        <p:spPr/>
        <p:txBody>
          <a:bodyPr>
            <a:normAutofit lnSpcReduction="10000"/>
          </a:bodyPr>
          <a:lstStyle/>
          <a:p>
            <a:r>
              <a:rPr lang="en-US" b="1" dirty="0">
                <a:solidFill>
                  <a:srgbClr val="004A78"/>
                </a:solidFill>
              </a:rPr>
              <a:t>Object literal</a:t>
            </a:r>
            <a:r>
              <a:rPr lang="en-US" dirty="0"/>
              <a:t>: a standalone object used once for a single purpose</a:t>
            </a:r>
          </a:p>
          <a:p>
            <a:pPr lvl="1"/>
            <a:r>
              <a:rPr lang="en-US" dirty="0"/>
              <a:t>One object literal can be nested within another as a property of the outer object</a:t>
            </a:r>
          </a:p>
          <a:p>
            <a:r>
              <a:rPr lang="en-US" dirty="0"/>
              <a:t>Syntax for defining an object literal:</a:t>
            </a:r>
            <a:br>
              <a:rPr lang="en-US" dirty="0"/>
            </a:br>
            <a:r>
              <a:rPr lang="en-US" dirty="0">
                <a:latin typeface="Courier New" panose="02070309020205020404" pitchFamily="49" charset="0"/>
                <a:cs typeface="Courier New" panose="02070309020205020404" pitchFamily="49" charset="0"/>
              </a:rPr>
              <a:t>let </a:t>
            </a:r>
            <a:r>
              <a:rPr lang="en-US" i="1" dirty="0" err="1">
                <a:latin typeface="Courier New" panose="02070309020205020404" pitchFamily="49" charset="0"/>
                <a:cs typeface="Courier New" panose="02070309020205020404" pitchFamily="49" charset="0"/>
              </a:rPr>
              <a:t>objName</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name1</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value1</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name2</a:t>
            </a:r>
            <a:r>
              <a:rPr lang="en-US" dirty="0">
                <a:latin typeface="Courier New" panose="02070309020205020404" pitchFamily="49" charset="0"/>
                <a:cs typeface="Courier New" panose="02070309020205020404" pitchFamily="49" charset="0"/>
              </a:rPr>
              <a:t>: </a:t>
            </a:r>
            <a:r>
              <a:rPr lang="en-US" i="1" dirty="0">
                <a:latin typeface="Courier New" panose="02070309020205020404" pitchFamily="49" charset="0"/>
                <a:cs typeface="Courier New" panose="02070309020205020404" pitchFamily="49" charset="0"/>
              </a:rPr>
              <a:t>value2</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a:p>
            <a:r>
              <a:rPr lang="en-US" dirty="0"/>
              <a:t>Sample object literal:</a:t>
            </a:r>
            <a:br>
              <a:rPr lang="en-US" dirty="0"/>
            </a:br>
            <a:r>
              <a:rPr lang="en-US" dirty="0">
                <a:latin typeface="Courier New" panose="02070309020205020404" pitchFamily="49" charset="0"/>
                <a:cs typeface="Courier New" panose="02070309020205020404" pitchFamily="49" charset="0"/>
              </a:rPr>
              <a:t>let </a:t>
            </a:r>
            <a:r>
              <a:rPr lang="en-US" dirty="0" err="1">
                <a:latin typeface="Courier New" panose="02070309020205020404" pitchFamily="49" charset="0"/>
                <a:cs typeface="Courier New" panose="02070309020205020404" pitchFamily="49" charset="0"/>
              </a:rPr>
              <a:t>cardGame</a:t>
            </a:r>
            <a:r>
              <a:rPr lang="en-US" dirty="0">
                <a:latin typeface="Courier New" panose="02070309020205020404" pitchFamily="49" charset="0"/>
                <a:cs typeface="Courier New" panose="02070309020205020404" pitchFamily="49" charset="0"/>
              </a:rPr>
              <a:t>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title: "Draw Poker",</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createdBy</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Ronnell</a:t>
            </a:r>
            <a:r>
              <a:rPr lang="en-US" dirty="0">
                <a:latin typeface="Courier New" panose="02070309020205020404" pitchFamily="49" charset="0"/>
                <a:cs typeface="Courier New" panose="02070309020205020404" pitchFamily="49" charset="0"/>
              </a:rPr>
              <a:t> Jones",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lastRevised</a:t>
            </a:r>
            <a:r>
              <a:rPr lang="en-US" dirty="0">
                <a:latin typeface="Courier New" panose="02070309020205020404" pitchFamily="49" charset="0"/>
                <a:cs typeface="Courier New" panose="02070309020205020404" pitchFamily="49" charset="0"/>
              </a:rPr>
              <a:t>: null,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programmers: ["Tom </a:t>
            </a:r>
            <a:r>
              <a:rPr lang="en-US" dirty="0" err="1">
                <a:latin typeface="Courier New" panose="02070309020205020404" pitchFamily="49" charset="0"/>
                <a:cs typeface="Courier New" panose="02070309020205020404" pitchFamily="49" charset="0"/>
              </a:rPr>
              <a:t>Devlan</a:t>
            </a:r>
            <a:r>
              <a:rPr lang="en-US" dirty="0">
                <a:latin typeface="Courier New" panose="02070309020205020404" pitchFamily="49" charset="0"/>
                <a:cs typeface="Courier New" panose="02070309020205020404" pitchFamily="49" charset="0"/>
              </a:rPr>
              <a:t>", "Chanda </a:t>
            </a:r>
            <a:r>
              <a:rPr lang="en-US" dirty="0" err="1">
                <a:latin typeface="Courier New" panose="02070309020205020404" pitchFamily="49" charset="0"/>
                <a:cs typeface="Courier New" panose="02070309020205020404" pitchFamily="49" charset="0"/>
              </a:rPr>
              <a:t>Bhasin</a:t>
            </a: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892916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8FF39-3946-A74E-9C93-CD2AACE39017}"/>
              </a:ext>
            </a:extLst>
          </p:cNvPr>
          <p:cNvSpPr>
            <a:spLocks noGrp="1"/>
          </p:cNvSpPr>
          <p:nvPr>
            <p:ph type="title"/>
          </p:nvPr>
        </p:nvSpPr>
        <p:spPr/>
        <p:txBody>
          <a:bodyPr/>
          <a:lstStyle/>
          <a:p>
            <a:r>
              <a:rPr lang="en-US" dirty="0"/>
              <a:t>Creating an Object Literal (2 of 8)</a:t>
            </a:r>
          </a:p>
        </p:txBody>
      </p:sp>
      <p:pic>
        <p:nvPicPr>
          <p:cNvPr id="6" name="Picture Placeholder 5" descr="A code block with code for creating the poker Game object literal. Program code. In the code, the words in the variable names are merged, and the code contains the following keywords: let. Line 1: Forward slash, asterisk, Object defining the poker game, asterisk, forward slash. Line 2: let, poker Game, equals, left brace. Line 3, indented once: current Bank, colon, null, comma. Line 4, indented once: current Bet, colon, null. Line 4: Right brace, semicolon. Line 2 of the above code contains the object name. Lines 3 and 4 contain the object properties and initial property values set to null.A code block with code for creating the poker Game object literal. Program code. In the code, the words in the variable names are merged, and the code contains the following keywords: let. Line 1: Forward slash, asterisk, Object defining the poker game, asterisk, forward slash. Line 2: let, poker Game, equals, left brace. Line 3, indented once: current Bank, colon, null, comma. Line 4, indented once: current Bet, colon, null. Line 4: Right brace, semicolon. Line 2 of the above code contains the object name. Lines 3 and 4 contain the object properties and initial property values set to null.">
            <a:extLst>
              <a:ext uri="{FF2B5EF4-FFF2-40B4-BE49-F238E27FC236}">
                <a16:creationId xmlns:a16="http://schemas.microsoft.com/office/drawing/2014/main" id="{605302FB-0F8D-FB45-8DEF-141F93CF9E68}"/>
              </a:ext>
            </a:extLst>
          </p:cNvPr>
          <p:cNvPicPr>
            <a:picLocks noGrp="1" noChangeAspect="1"/>
          </p:cNvPicPr>
          <p:nvPr>
            <p:ph type="pic" sz="quarter" idx="10"/>
          </p:nvPr>
        </p:nvPicPr>
        <p:blipFill>
          <a:blip r:embed="rId2"/>
          <a:stretch>
            <a:fillRect/>
          </a:stretch>
        </p:blipFill>
        <p:spPr>
          <a:xfrm>
            <a:off x="731520" y="1619556"/>
            <a:ext cx="8146422" cy="2262895"/>
          </a:xfrm>
        </p:spPr>
      </p:pic>
      <p:sp>
        <p:nvSpPr>
          <p:cNvPr id="4" name="Text Placeholder 3">
            <a:extLst>
              <a:ext uri="{FF2B5EF4-FFF2-40B4-BE49-F238E27FC236}">
                <a16:creationId xmlns:a16="http://schemas.microsoft.com/office/drawing/2014/main" id="{7E52C539-5646-2042-BF8B-89EBAD316ADE}"/>
              </a:ext>
            </a:extLst>
          </p:cNvPr>
          <p:cNvSpPr>
            <a:spLocks noGrp="1"/>
          </p:cNvSpPr>
          <p:nvPr>
            <p:ph type="body" sz="quarter" idx="11"/>
          </p:nvPr>
        </p:nvSpPr>
        <p:spPr/>
        <p:txBody>
          <a:bodyPr/>
          <a:lstStyle/>
          <a:p>
            <a:r>
              <a:rPr lang="en-US" dirty="0"/>
              <a:t>Figure 8-3 Creating the </a:t>
            </a:r>
            <a:r>
              <a:rPr lang="en-US" dirty="0" err="1">
                <a:latin typeface="Courier New" panose="02070309020205020404" pitchFamily="49" charset="0"/>
                <a:cs typeface="Courier New" panose="02070309020205020404" pitchFamily="49" charset="0"/>
              </a:rPr>
              <a:t>pokerGame</a:t>
            </a:r>
            <a:r>
              <a:rPr lang="en-US" dirty="0"/>
              <a:t> object literal</a:t>
            </a:r>
          </a:p>
        </p:txBody>
      </p:sp>
    </p:spTree>
    <p:extLst>
      <p:ext uri="{BB962C8B-B14F-4D97-AF65-F5344CB8AC3E}">
        <p14:creationId xmlns:p14="http://schemas.microsoft.com/office/powerpoint/2010/main" val="2518305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F24F9-784B-FD46-B06D-862AAB4CE8F2}"/>
              </a:ext>
            </a:extLst>
          </p:cNvPr>
          <p:cNvSpPr>
            <a:spLocks noGrp="1"/>
          </p:cNvSpPr>
          <p:nvPr>
            <p:ph type="title"/>
          </p:nvPr>
        </p:nvSpPr>
        <p:spPr/>
        <p:txBody>
          <a:bodyPr/>
          <a:lstStyle/>
          <a:p>
            <a:r>
              <a:rPr lang="en-US" dirty="0"/>
              <a:t>Creating an Object Literal (3 of 8)</a:t>
            </a:r>
          </a:p>
        </p:txBody>
      </p:sp>
      <p:sp>
        <p:nvSpPr>
          <p:cNvPr id="3" name="Text Placeholder 2">
            <a:extLst>
              <a:ext uri="{FF2B5EF4-FFF2-40B4-BE49-F238E27FC236}">
                <a16:creationId xmlns:a16="http://schemas.microsoft.com/office/drawing/2014/main" id="{FE7CA524-7C57-F443-AA0F-812A97B6C739}"/>
              </a:ext>
            </a:extLst>
          </p:cNvPr>
          <p:cNvSpPr>
            <a:spLocks noGrp="1"/>
          </p:cNvSpPr>
          <p:nvPr>
            <p:ph type="body" sz="quarter" idx="17"/>
          </p:nvPr>
        </p:nvSpPr>
        <p:spPr/>
        <p:txBody>
          <a:bodyPr/>
          <a:lstStyle/>
          <a:p>
            <a:r>
              <a:rPr lang="en-US" dirty="0"/>
              <a:t>Dot operators and bracket notation</a:t>
            </a:r>
          </a:p>
          <a:p>
            <a:pPr lvl="1"/>
            <a:r>
              <a:rPr lang="en-US" dirty="0"/>
              <a:t>Syntax for accessing an object property with a </a:t>
            </a:r>
            <a:r>
              <a:rPr lang="en-US" b="1" dirty="0">
                <a:solidFill>
                  <a:srgbClr val="004A78"/>
                </a:solidFill>
              </a:rPr>
              <a:t>dot operator</a:t>
            </a:r>
            <a:r>
              <a:rPr lang="en-US" dirty="0"/>
              <a:t>:</a:t>
            </a:r>
            <a:br>
              <a:rPr lang="en-US" dirty="0"/>
            </a:br>
            <a:r>
              <a:rPr lang="en-US" i="1" dirty="0" err="1">
                <a:latin typeface="Courier New" panose="02070309020205020404" pitchFamily="49" charset="0"/>
                <a:cs typeface="Courier New" panose="02070309020205020404" pitchFamily="49" charset="0"/>
              </a:rPr>
              <a:t>object</a:t>
            </a:r>
            <a:r>
              <a:rPr lang="en-US" dirty="0" err="1">
                <a:latin typeface="Courier New" panose="02070309020205020404" pitchFamily="49" charset="0"/>
                <a:cs typeface="Courier New" panose="02070309020205020404" pitchFamily="49" charset="0"/>
              </a:rPr>
              <a:t>.</a:t>
            </a:r>
            <a:r>
              <a:rPr lang="en-US" i="1" dirty="0" err="1">
                <a:latin typeface="Courier New" panose="02070309020205020404" pitchFamily="49" charset="0"/>
                <a:cs typeface="Courier New" panose="02070309020205020404" pitchFamily="49" charset="0"/>
              </a:rPr>
              <a:t>property</a:t>
            </a:r>
            <a:endParaRPr lang="en-US" i="1" dirty="0">
              <a:latin typeface="Courier New" panose="02070309020205020404" pitchFamily="49" charset="0"/>
              <a:cs typeface="Courier New" panose="02070309020205020404" pitchFamily="49" charset="0"/>
            </a:endParaRPr>
          </a:p>
          <a:p>
            <a:pPr lvl="1"/>
            <a:r>
              <a:rPr lang="en-US" dirty="0"/>
              <a:t>Syntax for accessing an object property using </a:t>
            </a:r>
            <a:r>
              <a:rPr lang="en-US" b="1" dirty="0">
                <a:solidFill>
                  <a:srgbClr val="004A78"/>
                </a:solidFill>
              </a:rPr>
              <a:t>bracket notation</a:t>
            </a:r>
            <a:r>
              <a:rPr lang="en-US" dirty="0"/>
              <a:t>:</a:t>
            </a:r>
            <a:br>
              <a:rPr lang="en-US" dirty="0"/>
            </a:br>
            <a:r>
              <a:rPr lang="en-US" i="1" dirty="0">
                <a:latin typeface="Courier New" panose="02070309020205020404" pitchFamily="49" charset="0"/>
                <a:cs typeface="Courier New" panose="02070309020205020404" pitchFamily="49" charset="0"/>
              </a:rPr>
              <a:t>object</a:t>
            </a:r>
            <a:r>
              <a:rPr lang="en-US" dirty="0">
                <a:latin typeface="Courier New" panose="02070309020205020404" pitchFamily="49" charset="0"/>
                <a:cs typeface="Courier New" panose="02070309020205020404" pitchFamily="49" charset="0"/>
              </a:rPr>
              <a:t>["</a:t>
            </a:r>
            <a:r>
              <a:rPr lang="en-US" i="1" dirty="0">
                <a:latin typeface="Courier New" panose="02070309020205020404" pitchFamily="49" charset="0"/>
                <a:cs typeface="Courier New" panose="02070309020205020404" pitchFamily="49" charset="0"/>
              </a:rPr>
              <a:t>property</a:t>
            </a:r>
            <a:r>
              <a:rPr lang="en-US" dirty="0">
                <a:latin typeface="Courier New" panose="02070309020205020404" pitchFamily="49" charset="0"/>
                <a:cs typeface="Courier New" panose="02070309020205020404" pitchFamily="49" charset="0"/>
              </a:rPr>
              <a:t>"]</a:t>
            </a:r>
          </a:p>
          <a:p>
            <a:pPr lvl="1"/>
            <a:r>
              <a:rPr lang="en-US" dirty="0"/>
              <a:t>When bracket notation is used, the property name can be referenced as a variable, e.g.:</a:t>
            </a:r>
            <a:br>
              <a:rPr lang="en-US" dirty="0"/>
            </a:br>
            <a:r>
              <a:rPr lang="en-US" dirty="0">
                <a:latin typeface="Courier New" panose="02070309020205020404" pitchFamily="49" charset="0"/>
                <a:cs typeface="Courier New" panose="02070309020205020404" pitchFamily="49" charset="0"/>
              </a:rPr>
              <a:t>let employee = {</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name: "</a:t>
            </a:r>
            <a:r>
              <a:rPr lang="en-US" dirty="0" err="1">
                <a:latin typeface="Courier New" panose="02070309020205020404" pitchFamily="49" charset="0"/>
                <a:cs typeface="Courier New" panose="02070309020205020404" pitchFamily="49" charset="0"/>
              </a:rPr>
              <a:t>Ronnell</a:t>
            </a:r>
            <a:r>
              <a:rPr lang="en-US" dirty="0">
                <a:latin typeface="Courier New" panose="02070309020205020404" pitchFamily="49" charset="0"/>
                <a:cs typeface="Courier New" panose="02070309020205020404" pitchFamily="49" charset="0"/>
              </a:rPr>
              <a:t> Jones",</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position: "manager"</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let prop = "name";</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window.alert</a:t>
            </a:r>
            <a:r>
              <a:rPr lang="en-US" dirty="0">
                <a:latin typeface="Courier New" panose="02070309020205020404" pitchFamily="49" charset="0"/>
                <a:cs typeface="Courier New" panose="02070309020205020404" pitchFamily="49" charset="0"/>
              </a:rPr>
              <a:t>(employee[prop]);</a:t>
            </a:r>
          </a:p>
          <a:p>
            <a:pPr lvl="1"/>
            <a:r>
              <a:rPr lang="en-US" dirty="0"/>
              <a:t>Either notation can be used with custom or built-in objects depending on the needs of your code</a:t>
            </a:r>
          </a:p>
        </p:txBody>
      </p:sp>
    </p:spTree>
    <p:extLst>
      <p:ext uri="{BB962C8B-B14F-4D97-AF65-F5344CB8AC3E}">
        <p14:creationId xmlns:p14="http://schemas.microsoft.com/office/powerpoint/2010/main" val="3947049616"/>
      </p:ext>
    </p:extLst>
  </p:cSld>
  <p:clrMapOvr>
    <a:masterClrMapping/>
  </p:clrMapOvr>
</p:sld>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Accessible_PPT_Template_Cengage</Template>
  <TotalTime>0</TotalTime>
  <Words>4859</Words>
  <Application>Microsoft Office PowerPoint</Application>
  <PresentationFormat>Widescreen</PresentationFormat>
  <Paragraphs>296</Paragraphs>
  <Slides>60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arial</vt:lpstr>
      <vt:lpstr>arial</vt:lpstr>
      <vt:lpstr>Calibri</vt:lpstr>
      <vt:lpstr>Courier New</vt:lpstr>
      <vt:lpstr>Helvetica</vt:lpstr>
      <vt:lpstr>Open Sans</vt:lpstr>
      <vt:lpstr>Summer Font</vt:lpstr>
      <vt:lpstr>Office Theme</vt:lpstr>
      <vt:lpstr>JavaScript for Web Warriors, 7e  Chapter 8: Creating Customized Objects, Properties, and Methods</vt:lpstr>
      <vt:lpstr>Chapter Objectives (1 of 2)</vt:lpstr>
      <vt:lpstr>Chapter Objectives (2 of 2)</vt:lpstr>
      <vt:lpstr>Understanding Object-Oriented Programming  (1 of 3)</vt:lpstr>
      <vt:lpstr>Understanding Object-Oriented Programming  (2 of 3)</vt:lpstr>
      <vt:lpstr>Understanding Object-Oriented Programming  (3 of 3)</vt:lpstr>
      <vt:lpstr>Creating an Object Literal (1 of 8)</vt:lpstr>
      <vt:lpstr>Creating an Object Literal (2 of 8)</vt:lpstr>
      <vt:lpstr>Creating an Object Literal (3 of 8)</vt:lpstr>
      <vt:lpstr>Creating an Object Literal (4 of 8)</vt:lpstr>
      <vt:lpstr>Creating an Object Literal (5 of 8)</vt:lpstr>
      <vt:lpstr>Creating an Object Literal (6 of 8)</vt:lpstr>
      <vt:lpstr>Creating an Object Literal (7 of 8)</vt:lpstr>
      <vt:lpstr>Creating an Object Literal (8 of 8)</vt:lpstr>
      <vt:lpstr>Working with Object Classes (1 of 10)</vt:lpstr>
      <vt:lpstr>Working with Object Classes (2 of 10)</vt:lpstr>
      <vt:lpstr>Working with Object Classes (3 of 10)</vt:lpstr>
      <vt:lpstr>Working with Object Classes (4 of 10)</vt:lpstr>
      <vt:lpstr>Working with Object Classes (5 of 10)</vt:lpstr>
      <vt:lpstr>Working with Object Classes (6 of 10)</vt:lpstr>
      <vt:lpstr>Working with Object Classes (7 of 10)</vt:lpstr>
      <vt:lpstr>Working with Object Classes (8 of 10)</vt:lpstr>
      <vt:lpstr>Working with Object Classes (9 of 10)</vt:lpstr>
      <vt:lpstr>Working with Object Classes (10 of 10)</vt:lpstr>
      <vt:lpstr>Working with Object Prototypes (1 of 4)</vt:lpstr>
      <vt:lpstr>Working with Object Prototypes (2 of 4)</vt:lpstr>
      <vt:lpstr>Working with Object Prototypes (3 of 4)</vt:lpstr>
      <vt:lpstr>Working with Object Prototypes (4 of 4)</vt:lpstr>
      <vt:lpstr>Activity 9.1: Knowledge Check</vt:lpstr>
      <vt:lpstr>Activity 8.1: Knowledge Check Answers (1 of 2)</vt:lpstr>
      <vt:lpstr>Activity 8.1: Knowledge Check Answers (2 of 2)</vt:lpstr>
      <vt:lpstr>Introducing Closures (1 of 6)</vt:lpstr>
      <vt:lpstr>Introducing Closures (2 of 6)</vt:lpstr>
      <vt:lpstr>Introducing Closures (3 of 6)</vt:lpstr>
      <vt:lpstr>Introducing Closures (4 of 6)</vt:lpstr>
      <vt:lpstr>Introducing Closures (5 of 6)</vt:lpstr>
      <vt:lpstr>Introducing Closures (6 of 6)</vt:lpstr>
      <vt:lpstr>Working with Public, Private, and Privileged Methods (1 of 6)</vt:lpstr>
      <vt:lpstr>Working with Public, Private, and Privileged Methods (2 of 6)</vt:lpstr>
      <vt:lpstr>Working with Public, Private, and Privileged Methods (3 of 6)</vt:lpstr>
      <vt:lpstr>Working with Public, Private, and Privileged Methods (4 of 6)</vt:lpstr>
      <vt:lpstr>Working with Public, Private, and Privileged Methods (5 of 6)</vt:lpstr>
      <vt:lpstr>Working with Public, Private, and Privileged Methods (6 of 6)</vt:lpstr>
      <vt:lpstr>Combining Objects with Prototype Chains (1 of 7)</vt:lpstr>
      <vt:lpstr>Combining Objects with Prototype Chains (2 of 7)</vt:lpstr>
      <vt:lpstr>Combining Objects with Prototype Chains (3 of 7)</vt:lpstr>
      <vt:lpstr>Combining Objects with Prototype Chains (4 of 7)</vt:lpstr>
      <vt:lpstr>Combining Objects with Prototype Chains (5 of 7)</vt:lpstr>
      <vt:lpstr>Combining Objects with Prototype Chains (6 of 7)</vt:lpstr>
      <vt:lpstr>Combining Objects with Prototype Chains (7 of 7)</vt:lpstr>
      <vt:lpstr>Data Storage with Associative Arrays (1 of 6)</vt:lpstr>
      <vt:lpstr>Data Storage with Associative Arrays (2 of 6)</vt:lpstr>
      <vt:lpstr>Data Storage with Associative Arrays (3 of 6)</vt:lpstr>
      <vt:lpstr>Data Storage with Associative Arrays (4 of 6)</vt:lpstr>
      <vt:lpstr>Data Storage with Associative Arrays (5 of 6)</vt:lpstr>
      <vt:lpstr>Data Storage with Associative Arrays (6 of 6)</vt:lpstr>
      <vt:lpstr>Activity 8.2: Think, Pair, and Share</vt:lpstr>
      <vt:lpstr>Activity 8.3: Discussion Questions</vt:lpstr>
      <vt:lpstr>Self-Assessment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2021-06-16T16:03:35Z</dcterms:created>
  <dcterms:modified xsi:type="dcterms:W3CDTF">2021-08-02T18:07:12Z</dcterms:modified>
</cp:coreProperties>
</file>

<file path=docProps/thumbnail.jpeg>
</file>